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36" r:id="rId2"/>
    <p:sldId id="436" r:id="rId3"/>
    <p:sldId id="438" r:id="rId4"/>
    <p:sldId id="446" r:id="rId5"/>
    <p:sldId id="439" r:id="rId6"/>
    <p:sldId id="440" r:id="rId7"/>
    <p:sldId id="441" r:id="rId8"/>
    <p:sldId id="442" r:id="rId9"/>
    <p:sldId id="443" r:id="rId10"/>
    <p:sldId id="444" r:id="rId11"/>
    <p:sldId id="445" r:id="rId12"/>
    <p:sldId id="447" r:id="rId13"/>
    <p:sldId id="437" r:id="rId14"/>
  </p:sldIdLst>
  <p:sldSz cx="9144000" cy="6858000" type="screen4x3"/>
  <p:notesSz cx="7010400" cy="9296400"/>
  <p:embeddedFontLst>
    <p:embeddedFont>
      <p:font typeface="宋体" panose="02010600030101010101" pitchFamily="2" charset="-122"/>
      <p:regular r:id="rId17"/>
    </p:embeddedFont>
    <p:embeddedFont>
      <p:font typeface="Lucida Sans" panose="020B060203050402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rgbClr val="1C1C1C"/>
        </a:solidFill>
        <a:latin typeface="Lucida San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rgbClr val="1C1C1C"/>
        </a:solidFill>
        <a:latin typeface="Lucida San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rgbClr val="1C1C1C"/>
        </a:solidFill>
        <a:latin typeface="Lucida San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rgbClr val="1C1C1C"/>
        </a:solidFill>
        <a:latin typeface="Lucida San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rgbClr val="1C1C1C"/>
        </a:solidFill>
        <a:latin typeface="Lucida Sans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1C1C1C"/>
        </a:solidFill>
        <a:latin typeface="Lucida Sans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1C1C1C"/>
        </a:solidFill>
        <a:latin typeface="Lucida Sans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1C1C1C"/>
        </a:solidFill>
        <a:latin typeface="Lucida Sans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1C1C1C"/>
        </a:solidFill>
        <a:latin typeface="Lucida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4">
          <p15:clr>
            <a:srgbClr val="A4A3A4"/>
          </p15:clr>
        </p15:guide>
        <p15:guide id="2" pos="2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FA40"/>
    <a:srgbClr val="FBCD5B"/>
    <a:srgbClr val="D22630"/>
    <a:srgbClr val="1C1C1C"/>
    <a:srgbClr val="EAEAEA"/>
    <a:srgbClr val="777777"/>
    <a:srgbClr val="B2B2B2"/>
    <a:srgbClr val="EE1710"/>
    <a:srgbClr val="EE1A0D"/>
    <a:srgbClr val="EE38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4" autoAdjust="0"/>
    <p:restoredTop sz="94660"/>
  </p:normalViewPr>
  <p:slideViewPr>
    <p:cSldViewPr>
      <p:cViewPr>
        <p:scale>
          <a:sx n="70" d="100"/>
          <a:sy n="70" d="100"/>
        </p:scale>
        <p:origin x="992" y="300"/>
      </p:cViewPr>
      <p:guideLst>
        <p:guide orient="horz" pos="774"/>
        <p:guide pos="2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1086" y="-78"/>
      </p:cViewPr>
      <p:guideLst>
        <p:guide orient="horz" pos="2928"/>
        <p:guide pos="2208"/>
      </p:guideLst>
    </p:cSldViewPr>
  </p:notesViewPr>
  <p:gridSpacing cx="75895" cy="7589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EC874870-800C-4435-874D-0E9B3FF371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023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E9476B43-B172-45AC-9F82-45128BC3036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979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DF1424-B8AE-47AC-932B-7400C349EE34}" type="slidenum">
              <a:rPr lang="en-US"/>
              <a:pPr/>
              <a:t>1</a:t>
            </a:fld>
            <a:endParaRPr lang="en-US"/>
          </a:p>
        </p:txBody>
      </p:sp>
      <p:sp>
        <p:nvSpPr>
          <p:cNvPr id="35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838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10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712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11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3022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27163" y="1154113"/>
            <a:ext cx="4156075" cy="31178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77473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13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89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2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71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3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565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4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959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5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596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6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286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7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72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8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5039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43BBA-4935-4D83-9CBD-55D9E82A3C38}" type="slidenum">
              <a:rPr lang="en-US"/>
              <a:pPr/>
              <a:t>9</a:t>
            </a:fld>
            <a:endParaRPr lang="en-US"/>
          </a:p>
        </p:txBody>
      </p:sp>
      <p:sp>
        <p:nvSpPr>
          <p:cNvPr id="352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968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72" name="Rectangle 28"/>
          <p:cNvSpPr>
            <a:spLocks noChangeArrowheads="1"/>
          </p:cNvSpPr>
          <p:nvPr userDrawn="1"/>
        </p:nvSpPr>
        <p:spPr bwMode="auto">
          <a:xfrm>
            <a:off x="0" y="773113"/>
            <a:ext cx="169863" cy="6084887"/>
          </a:xfrm>
          <a:prstGeom prst="rect">
            <a:avLst/>
          </a:prstGeom>
          <a:solidFill>
            <a:srgbClr val="EE1A0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378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322263" y="696913"/>
            <a:ext cx="4705350" cy="7588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</a:t>
            </a:r>
            <a:br>
              <a:rPr lang="en-US" noProof="0" smtClean="0"/>
            </a:br>
            <a:r>
              <a:rPr lang="en-US" noProof="0" smtClean="0"/>
              <a:t>Master title style</a:t>
            </a:r>
          </a:p>
        </p:txBody>
      </p:sp>
      <p:sp>
        <p:nvSpPr>
          <p:cNvPr id="185379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21880" y="1758763"/>
            <a:ext cx="3592513" cy="531812"/>
          </a:xfrm>
        </p:spPr>
        <p:txBody>
          <a:bodyPr/>
          <a:lstStyle>
            <a:lvl1pPr marL="0" indent="0">
              <a:buFontTx/>
              <a:buNone/>
              <a:defRPr sz="1400"/>
            </a:lvl1pPr>
          </a:lstStyle>
          <a:p>
            <a:pPr lvl="0"/>
            <a:r>
              <a:rPr lang="en-US" noProof="0" dirty="0" smtClean="0"/>
              <a:t>Click to edit Author name </a:t>
            </a:r>
            <a:br>
              <a:rPr lang="en-US" noProof="0" dirty="0" smtClean="0"/>
            </a:br>
            <a:r>
              <a:rPr lang="en-US" noProof="0" dirty="0" smtClean="0"/>
              <a:t>&amp; title</a:t>
            </a:r>
          </a:p>
        </p:txBody>
      </p:sp>
      <p:sp>
        <p:nvSpPr>
          <p:cNvPr id="185381" name="Rectangle 37"/>
          <p:cNvSpPr>
            <a:spLocks noChangeArrowheads="1"/>
          </p:cNvSpPr>
          <p:nvPr userDrawn="1"/>
        </p:nvSpPr>
        <p:spPr bwMode="auto">
          <a:xfrm>
            <a:off x="169863" y="2517775"/>
            <a:ext cx="8974137" cy="3643313"/>
          </a:xfrm>
          <a:prstGeom prst="rect">
            <a:avLst/>
          </a:prstGeom>
          <a:solidFill>
            <a:srgbClr val="D51A0D">
              <a:alpha val="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3" descr="S:\Templates\PPT Template\images\Armstrong_logo_80percentCoolGrey11-Red179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535" y="247760"/>
            <a:ext cx="1584325" cy="31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14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02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S:\Templates\PPT Template\images\Armstrong_logo_80percentCoolGrey11-Red1795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535" y="247760"/>
            <a:ext cx="1584325" cy="31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" name="Rectangle 56"/>
          <p:cNvSpPr>
            <a:spLocks noChangeArrowheads="1"/>
          </p:cNvSpPr>
          <p:nvPr userDrawn="1"/>
        </p:nvSpPr>
        <p:spPr bwMode="auto">
          <a:xfrm>
            <a:off x="0" y="773113"/>
            <a:ext cx="169863" cy="682625"/>
          </a:xfrm>
          <a:prstGeom prst="rect">
            <a:avLst/>
          </a:prstGeom>
          <a:solidFill>
            <a:srgbClr val="EE1A0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0" name="Rectangle 66"/>
          <p:cNvSpPr>
            <a:spLocks noGrp="1" noChangeArrowheads="1"/>
          </p:cNvSpPr>
          <p:nvPr>
            <p:ph type="title"/>
          </p:nvPr>
        </p:nvSpPr>
        <p:spPr bwMode="auto">
          <a:xfrm>
            <a:off x="322263" y="696913"/>
            <a:ext cx="8196262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</a:t>
            </a:r>
            <a:br>
              <a:rPr lang="en-US" smtClean="0"/>
            </a:br>
            <a:r>
              <a:rPr lang="en-US" smtClean="0"/>
              <a:t>Master title style</a:t>
            </a:r>
          </a:p>
        </p:txBody>
      </p:sp>
      <p:sp>
        <p:nvSpPr>
          <p:cNvPr id="1091" name="Rectangle 6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2263" y="1608138"/>
            <a:ext cx="8196262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92" name="Text Box 68"/>
          <p:cNvSpPr txBox="1">
            <a:spLocks noChangeArrowheads="1"/>
          </p:cNvSpPr>
          <p:nvPr userDrawn="1"/>
        </p:nvSpPr>
        <p:spPr bwMode="auto">
          <a:xfrm>
            <a:off x="398463" y="6605588"/>
            <a:ext cx="698182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dirty="0" err="1" smtClean="0">
                <a:solidFill>
                  <a:srgbClr val="EE1A0D"/>
                </a:solidFill>
              </a:rPr>
              <a:t>Packageworx</a:t>
            </a:r>
            <a:r>
              <a:rPr lang="en-US" sz="900" baseline="0" dirty="0" smtClean="0">
                <a:solidFill>
                  <a:srgbClr val="EE1A0D"/>
                </a:solidFill>
              </a:rPr>
              <a:t> Training</a:t>
            </a:r>
            <a:endParaRPr lang="en-US" sz="900" dirty="0">
              <a:solidFill>
                <a:srgbClr val="EE1A0D"/>
              </a:solidFill>
            </a:endParaRPr>
          </a:p>
        </p:txBody>
      </p:sp>
      <p:pic>
        <p:nvPicPr>
          <p:cNvPr id="1094" name="Picture 70" descr="C:\Documents and Settings\pmalfara.SAA\Desktop\making energy make sense red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294" y="6073054"/>
            <a:ext cx="596900" cy="69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pitchFamily="34" charset="0"/>
        </a:defRPr>
      </a:lvl9pPr>
    </p:titleStyle>
    <p:bodyStyle>
      <a:lvl1pPr marL="1714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2000">
          <a:solidFill>
            <a:srgbClr val="1C1C1C"/>
          </a:solidFill>
          <a:latin typeface="+mn-lt"/>
          <a:ea typeface="+mn-ea"/>
          <a:cs typeface="+mn-cs"/>
        </a:defRPr>
      </a:lvl1pPr>
      <a:lvl2pPr marL="457200" indent="-171450" algn="l" rtl="0" fontAlgn="base">
        <a:spcBef>
          <a:spcPct val="20000"/>
        </a:spcBef>
        <a:spcAft>
          <a:spcPct val="0"/>
        </a:spcAft>
        <a:buSzPct val="85000"/>
        <a:buChar char="•"/>
        <a:defRPr>
          <a:solidFill>
            <a:srgbClr val="1C1C1C"/>
          </a:solidFill>
          <a:latin typeface="+mn-lt"/>
        </a:defRPr>
      </a:lvl2pPr>
      <a:lvl3pPr marL="7429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700">
          <a:solidFill>
            <a:srgbClr val="1C1C1C"/>
          </a:solidFill>
          <a:latin typeface="+mn-lt"/>
        </a:defRPr>
      </a:lvl3pPr>
      <a:lvl4pPr marL="102870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</a:defRPr>
      </a:lvl4pPr>
      <a:lvl5pPr marL="13144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</a:defRPr>
      </a:lvl5pPr>
      <a:lvl6pPr marL="17716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</a:defRPr>
      </a:lvl7pPr>
      <a:lvl8pPr marL="26860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</a:defRPr>
      </a:lvl8pPr>
      <a:lvl9pPr marL="31432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322262" y="696913"/>
            <a:ext cx="6526587" cy="758825"/>
          </a:xfrm>
        </p:spPr>
        <p:txBody>
          <a:bodyPr/>
          <a:lstStyle/>
          <a:p>
            <a:r>
              <a:rPr lang="en-US" dirty="0" smtClean="0"/>
              <a:t>Day  2  Competitive Review Controls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HVAC System &amp; Controls Training</a:t>
            </a:r>
            <a:endParaRPr lang="en-US" dirty="0"/>
          </a:p>
        </p:txBody>
      </p:sp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90" y="2168329"/>
            <a:ext cx="2286383" cy="441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100_638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768" y="2503602"/>
            <a:ext cx="4022435" cy="3784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340" y="2604748"/>
            <a:ext cx="2361329" cy="3581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– Controls</a:t>
            </a:r>
            <a:br>
              <a:rPr lang="en-US" dirty="0" smtClean="0"/>
            </a:br>
            <a:r>
              <a:rPr lang="en-US" dirty="0" smtClean="0"/>
              <a:t>Johnson Controls Incorporated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322263" y="1759310"/>
            <a:ext cx="4173842" cy="4601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JCI is a formidable competitor, and an important customer to Armstrong 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JCI controls &amp; York chiller gives them strong controls and equipment combined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JCI optimization is on the CPO30 offering, to implement they sub-contract to Optimum Energy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4496104" y="1607520"/>
            <a:ext cx="4629595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JCI optimization tends to be highly priced, often incorporated with other BMS upgrades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JCI energy and service groups are under re-organization and rebuilding for past 9 </a:t>
            </a:r>
            <a:r>
              <a:rPr lang="en-US" altLang="en-US" b="1" dirty="0" err="1" smtClean="0"/>
              <a:t>yrs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Armstrong solutions are supported directly, compliment the BMS, and provide equal or better on all measures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Can be difficult to have JCI provide a break-out afterward, need the consultant to split from BMS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8669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– Controls</a:t>
            </a:r>
            <a:br>
              <a:rPr lang="en-US" dirty="0" smtClean="0"/>
            </a:br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549565" y="1759310"/>
            <a:ext cx="30358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err="1" smtClean="0"/>
              <a:t>TekWorx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Smaller operation out of Ohio, provides an optimization controller, and sells through HTS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4647895" y="1759310"/>
            <a:ext cx="4022435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Armstrong IPC price equal, we can out-price with 9551</a:t>
            </a:r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Risk of </a:t>
            </a:r>
            <a:r>
              <a:rPr lang="en-US" altLang="en-US" b="1" dirty="0" err="1" smtClean="0"/>
              <a:t>Tekworxs</a:t>
            </a:r>
            <a:r>
              <a:rPr lang="en-US" altLang="en-US" b="1" dirty="0" smtClean="0"/>
              <a:t> as a smaller organization and future system upgrades and updates</a:t>
            </a:r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Does not offer the same diagnostic capabilities as Armstrong with </a:t>
            </a:r>
            <a:r>
              <a:rPr lang="en-US" altLang="en-US" b="1" dirty="0" err="1" smtClean="0"/>
              <a:t>Eco*PULSE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3364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1"/>
          <p:cNvSpPr>
            <a:spLocks noGrp="1"/>
          </p:cNvSpPr>
          <p:nvPr>
            <p:ph type="title" idx="4294967295"/>
          </p:nvPr>
        </p:nvSpPr>
        <p:spPr>
          <a:xfrm>
            <a:off x="322660" y="1379935"/>
            <a:ext cx="5919788" cy="626269"/>
          </a:xfrm>
        </p:spPr>
        <p:txBody>
          <a:bodyPr/>
          <a:lstStyle/>
          <a:p>
            <a:r>
              <a:rPr lang="en-CA" smtClean="0"/>
              <a:t>Optimization / Plant Automation Competitive Landscape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2650"/>
            <a:ext cx="9144000" cy="258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00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Controls </a:t>
            </a:r>
            <a:r>
              <a:rPr lang="en-US" dirty="0" smtClean="0"/>
              <a:t>Competitor Chart (Partner’s website)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498" y="1531939"/>
            <a:ext cx="8591518" cy="427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0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– Controls</a:t>
            </a:r>
            <a:br>
              <a:rPr lang="en-US" dirty="0" smtClean="0"/>
            </a:br>
            <a:r>
              <a:rPr lang="en-US" dirty="0" smtClean="0"/>
              <a:t>Plant Automation, Optimization, pumps systems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549565" y="1759310"/>
            <a:ext cx="30358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err="1" smtClean="0"/>
              <a:t>Kiltech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Optimum Energy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Siemens</a:t>
            </a:r>
          </a:p>
          <a:p>
            <a:pPr eaLnBrk="1" hangingPunct="1">
              <a:buFontTx/>
              <a:buNone/>
            </a:pPr>
            <a:r>
              <a:rPr lang="en-US" altLang="en-US" b="1" dirty="0" err="1" smtClean="0"/>
              <a:t>Systecon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B&amp;G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TRANE Tracer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JCI CPO10 (30)</a:t>
            </a:r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3205890" y="1759310"/>
            <a:ext cx="5843914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Plant Automation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Plant Optimization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Building Automation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Plant Control, and best efficiency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Pump controllers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Building / Plant Automation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Building / Plant Automation (Optimization)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304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– Controls</a:t>
            </a:r>
            <a:br>
              <a:rPr lang="en-US" dirty="0" smtClean="0"/>
            </a:br>
            <a:r>
              <a:rPr lang="en-US" dirty="0" err="1" smtClean="0"/>
              <a:t>Kiltech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170090" y="1759310"/>
            <a:ext cx="3640017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CPECS</a:t>
            </a: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-copy cat offering of IPC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-has had a Hartman infringement claim against them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-</a:t>
            </a:r>
            <a:r>
              <a:rPr lang="en-US" altLang="en-US" b="1" dirty="0" err="1" smtClean="0"/>
              <a:t>rumour</a:t>
            </a:r>
            <a:r>
              <a:rPr lang="en-US" altLang="en-US" b="1" dirty="0" smtClean="0"/>
              <a:t> has large numbers of dis-satisfied clients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-small organization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-poor service structure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-sister Co. of </a:t>
            </a:r>
            <a:r>
              <a:rPr lang="en-US" altLang="en-US" b="1" dirty="0" err="1" smtClean="0"/>
              <a:t>Smardt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-known as a low price product, typically $18 - $45k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777" y="150648"/>
            <a:ext cx="3055138" cy="19275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663" y="4415635"/>
            <a:ext cx="6133500" cy="2538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4663" y="2078202"/>
            <a:ext cx="5617830" cy="265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1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– Controls</a:t>
            </a:r>
            <a:br>
              <a:rPr lang="en-US" dirty="0" smtClean="0"/>
            </a:br>
            <a:r>
              <a:rPr lang="en-US" dirty="0" err="1" smtClean="0"/>
              <a:t>Kiltech</a:t>
            </a:r>
            <a:r>
              <a:rPr lang="en-US" dirty="0" smtClean="0"/>
              <a:t> –how to compete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397775" y="1759310"/>
            <a:ext cx="812075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Specification strategy; will the consultant hold a IPC11550 specification, if not the lower priced IPC9500 series controller can compete head to head and has some specification hooks</a:t>
            </a:r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Customizations – are there customer site specific requirements – if so, </a:t>
            </a:r>
            <a:r>
              <a:rPr lang="en-US" altLang="en-US" b="1" dirty="0" err="1" smtClean="0"/>
              <a:t>Kiltech</a:t>
            </a:r>
            <a:r>
              <a:rPr lang="en-US" altLang="en-US" b="1" dirty="0" smtClean="0"/>
              <a:t> not so nimble, IPC11550 is nimble</a:t>
            </a:r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Air Handler data – </a:t>
            </a:r>
            <a:r>
              <a:rPr lang="en-US" altLang="en-US" b="1" dirty="0" err="1" smtClean="0"/>
              <a:t>Kiltech</a:t>
            </a:r>
            <a:r>
              <a:rPr lang="en-US" altLang="en-US" b="1" dirty="0" smtClean="0"/>
              <a:t> claims their optimization adjusts for air side and reports out on the air handler data – we can on a ETO, and is a next product revision.  Most BMS systems cover this.</a:t>
            </a:r>
            <a:endParaRPr lang="en-US" altLang="en-US" b="1" dirty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03972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– Controls</a:t>
            </a:r>
            <a:br>
              <a:rPr lang="en-US" dirty="0" smtClean="0"/>
            </a:br>
            <a:r>
              <a:rPr lang="en-US" dirty="0" smtClean="0"/>
              <a:t>B&amp;G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549565" y="1759310"/>
            <a:ext cx="30358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Primarily pump station controller solutions.</a:t>
            </a:r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VFD assembly controller, same as IVS VFDs, can have up to 3 zone.</a:t>
            </a:r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Greater Zone requirements go to IPS4001/2/3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4268420" y="1755435"/>
            <a:ext cx="470549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Specification advantage  - position with PSPC for additional savings (patented)</a:t>
            </a:r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Move the controller up to IPC95xx controller for variable primary optimization of pumping and plant performance</a:t>
            </a:r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8396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– Controls</a:t>
            </a:r>
            <a:br>
              <a:rPr lang="en-US" dirty="0" smtClean="0"/>
            </a:br>
            <a:r>
              <a:rPr lang="en-US" dirty="0" err="1" smtClean="0"/>
              <a:t>Systecon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549564" y="1759310"/>
            <a:ext cx="4781385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Various control sequences available in tandem with a packaged pump station or plant</a:t>
            </a:r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Consultants tend to stick with the test and demonstration requirements of their sequences on a real test stand or simulator</a:t>
            </a:r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They push industrial grade controllers / PLC / processors (Allen Bradley)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5330949" y="1683415"/>
            <a:ext cx="3491171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Armstrong can provide similar pump stations / plant with controls</a:t>
            </a:r>
          </a:p>
          <a:p>
            <a:pPr eaLnBrk="1" hangingPunct="1">
              <a:buFontTx/>
              <a:buNone/>
            </a:pPr>
            <a:endParaRPr lang="en-US" altLang="en-US" b="1" dirty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Armstrong can provide test station demonstration of the sequences also, less chiller and boiler can be proposed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The Armstrong PLC components, PC, touchscreen, meet the same industrial standards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1086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– Controls</a:t>
            </a:r>
            <a:br>
              <a:rPr lang="en-US" dirty="0" smtClean="0"/>
            </a:br>
            <a:r>
              <a:rPr lang="en-US" dirty="0" smtClean="0"/>
              <a:t>Siemens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322263" y="1759310"/>
            <a:ext cx="3263102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Char char="-"/>
            </a:pPr>
            <a:r>
              <a:rPr lang="en-US" altLang="en-US" b="1" dirty="0" smtClean="0"/>
              <a:t>Demand Flow plant optimization is their Patented </a:t>
            </a:r>
            <a:r>
              <a:rPr lang="en-US" altLang="en-US" b="1" dirty="0" smtClean="0"/>
              <a:t>concept</a:t>
            </a:r>
            <a:r>
              <a:rPr lang="en-US" altLang="en-US" b="1" dirty="0" smtClean="0"/>
              <a:t>,</a:t>
            </a:r>
          </a:p>
          <a:p>
            <a:pPr eaLnBrk="1" hangingPunct="1">
              <a:buFontTx/>
              <a:buChar char="-"/>
            </a:pPr>
            <a:endParaRPr lang="en-US" altLang="en-US" b="1" dirty="0" smtClean="0"/>
          </a:p>
          <a:p>
            <a:pPr eaLnBrk="1" hangingPunct="1">
              <a:buFontTx/>
              <a:buChar char="-"/>
            </a:pPr>
            <a:r>
              <a:rPr lang="en-US" altLang="en-US" b="1" dirty="0" smtClean="0"/>
              <a:t>Not </a:t>
            </a:r>
            <a:r>
              <a:rPr lang="en-US" altLang="en-US" b="1" dirty="0" smtClean="0"/>
              <a:t>all-variable, CF </a:t>
            </a:r>
            <a:r>
              <a:rPr lang="en-US" altLang="en-US" b="1" dirty="0" smtClean="0"/>
              <a:t>towers are usually implemented</a:t>
            </a:r>
          </a:p>
          <a:p>
            <a:pPr eaLnBrk="1" hangingPunct="1">
              <a:buFontTx/>
              <a:buChar char="-"/>
            </a:pPr>
            <a:endParaRPr lang="en-US" altLang="en-US" b="1" dirty="0"/>
          </a:p>
          <a:p>
            <a:pPr eaLnBrk="1" hangingPunct="1">
              <a:buFontTx/>
              <a:buChar char="-"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854" y="1228045"/>
            <a:ext cx="5446125" cy="1588400"/>
          </a:xfrm>
          <a:prstGeom prst="rect">
            <a:avLst/>
          </a:prstGeom>
        </p:spPr>
      </p:pic>
      <p:sp>
        <p:nvSpPr>
          <p:cNvPr id="5" name="Rectangle 4"/>
          <p:cNvSpPr>
            <a:spLocks noGrp="1" noChangeArrowheads="1"/>
          </p:cNvSpPr>
          <p:nvPr/>
        </p:nvSpPr>
        <p:spPr bwMode="auto">
          <a:xfrm>
            <a:off x="3554835" y="3125420"/>
            <a:ext cx="5084965" cy="3311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Char char="-"/>
            </a:pPr>
            <a:r>
              <a:rPr lang="en-US" altLang="en-US" b="1" dirty="0" smtClean="0"/>
              <a:t>Get IPC11550 specified, along with requirement for real time diagnostics in a controller located in the plant and ‘cloud’ based.</a:t>
            </a:r>
          </a:p>
          <a:p>
            <a:pPr eaLnBrk="1" hangingPunct="1">
              <a:buFontTx/>
              <a:buChar char="-"/>
            </a:pPr>
            <a:r>
              <a:rPr lang="en-US" altLang="en-US" b="1" dirty="0" smtClean="0"/>
              <a:t>Stress the importance of variable condenser water pump for optimization and 90.1 compliance in 2016</a:t>
            </a:r>
          </a:p>
          <a:p>
            <a:pPr eaLnBrk="1" hangingPunct="1">
              <a:buFontTx/>
              <a:buChar char="-"/>
            </a:pPr>
            <a:r>
              <a:rPr lang="en-US" altLang="en-US" b="1" dirty="0" smtClean="0"/>
              <a:t>In a Siemens site, integration of the OPTI-VISOR can be successful, and we have references</a:t>
            </a:r>
            <a:endParaRPr lang="en-US" altLang="en-US" b="1" dirty="0" smtClean="0"/>
          </a:p>
          <a:p>
            <a:pPr eaLnBrk="1" hangingPunct="1">
              <a:buFontTx/>
              <a:buChar char="-"/>
            </a:pPr>
            <a:endParaRPr lang="en-US" altLang="en-US" b="1" dirty="0"/>
          </a:p>
          <a:p>
            <a:pPr eaLnBrk="1" hangingPunct="1">
              <a:buFontTx/>
              <a:buChar char="-"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9430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– Controls</a:t>
            </a:r>
            <a:br>
              <a:rPr lang="en-US" dirty="0" smtClean="0"/>
            </a:br>
            <a:r>
              <a:rPr lang="en-US" dirty="0" smtClean="0"/>
              <a:t>TRANE Tracer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549565" y="1759310"/>
            <a:ext cx="30358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err="1" smtClean="0"/>
              <a:t>Kiltech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Optimum Energy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Siemens</a:t>
            </a:r>
          </a:p>
          <a:p>
            <a:pPr eaLnBrk="1" hangingPunct="1">
              <a:buFontTx/>
              <a:buNone/>
            </a:pPr>
            <a:r>
              <a:rPr lang="en-US" altLang="en-US" b="1" dirty="0" err="1" smtClean="0"/>
              <a:t>Systecon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B&amp;G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TRANE Tracer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JCI CPO10</a:t>
            </a:r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3205890" y="1759310"/>
            <a:ext cx="5843914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r>
              <a:rPr lang="en-US" altLang="en-US" b="1" dirty="0" smtClean="0"/>
              <a:t>Plant Automation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Plant Optimization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Building Automation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Plant Control, and best efficiency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Pump controllers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Building / Plant Automation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Building / Plant Automation (Optimization)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14787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 – Controls</a:t>
            </a:r>
            <a:br>
              <a:rPr lang="en-US" dirty="0" smtClean="0"/>
            </a:br>
            <a:r>
              <a:rPr lang="en-US" dirty="0" smtClean="0"/>
              <a:t>Optimum Energy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322263" y="1631020"/>
            <a:ext cx="3794367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Optimization installed on the existin</a:t>
            </a:r>
            <a:r>
              <a:rPr lang="en-US" altLang="en-US" b="1" dirty="0" smtClean="0"/>
              <a:t>g BMS or plant automation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Selling them selves and an energy solution company and software company with diagnostics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Offers their optimization as a service and focus’s on their cloud based diagnostics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Most recently touting their OPTIXs learning system</a:t>
            </a:r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4404391" y="1607520"/>
            <a:ext cx="4513407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b="1" dirty="0" smtClean="0"/>
              <a:t>Armstrong advantage that we do not need to hook ourselves to someone else’s automation platform, can provide complete plant automation &amp; optimization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We are experts in plant equipment, not just software,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We sell the asset of optimization to the customer, not an annual rental arrangement,</a:t>
            </a:r>
          </a:p>
          <a:p>
            <a:pPr eaLnBrk="1" hangingPunct="1">
              <a:buFontTx/>
              <a:buNone/>
            </a:pPr>
            <a:r>
              <a:rPr lang="en-US" altLang="en-US" b="1" dirty="0" smtClean="0"/>
              <a:t>OE is burning through capital, they are a start-up, high risk organization, 3 CEOs in 3 years</a:t>
            </a: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b="1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6319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Default Design">
  <a:themeElements>
    <a:clrScheme name="Armstrong Fluid Technology">
      <a:dk1>
        <a:srgbClr val="000000"/>
      </a:dk1>
      <a:lt1>
        <a:srgbClr val="FFFFFF"/>
      </a:lt1>
      <a:dk2>
        <a:srgbClr val="3F3F3F"/>
      </a:dk2>
      <a:lt2>
        <a:srgbClr val="BFBFBF"/>
      </a:lt2>
      <a:accent1>
        <a:srgbClr val="D7252D"/>
      </a:accent1>
      <a:accent2>
        <a:srgbClr val="00A5DF"/>
      </a:accent2>
      <a:accent3>
        <a:srgbClr val="E16F59"/>
      </a:accent3>
      <a:accent4>
        <a:srgbClr val="83C9EC"/>
      </a:accent4>
      <a:accent5>
        <a:srgbClr val="F0BBAA"/>
      </a:accent5>
      <a:accent6>
        <a:srgbClr val="C5E3F5"/>
      </a:accent6>
      <a:hlink>
        <a:srgbClr val="D7252D"/>
      </a:hlink>
      <a:folHlink>
        <a:srgbClr val="E16F59"/>
      </a:folHlink>
    </a:clrScheme>
    <a:fontScheme name="Default Design">
      <a:majorFont>
        <a:latin typeface="Lucida Sans"/>
        <a:ea typeface=""/>
        <a:cs typeface=""/>
      </a:majorFont>
      <a:minorFont>
        <a:latin typeface="Lucid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rgbClr val="1C1C1C"/>
            </a:solidFill>
            <a:effectLst/>
            <a:latin typeface="Lucida San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rgbClr val="1C1C1C"/>
            </a:solidFill>
            <a:effectLst/>
            <a:latin typeface="Lucida Sans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ED174F"/>
        </a:dk2>
        <a:lt2>
          <a:srgbClr val="808080"/>
        </a:lt2>
        <a:accent1>
          <a:srgbClr val="E1E3E5"/>
        </a:accent1>
        <a:accent2>
          <a:srgbClr val="005DAB"/>
        </a:accent2>
        <a:accent3>
          <a:srgbClr val="FFFFFF"/>
        </a:accent3>
        <a:accent4>
          <a:srgbClr val="000000"/>
        </a:accent4>
        <a:accent5>
          <a:srgbClr val="EEEFF0"/>
        </a:accent5>
        <a:accent6>
          <a:srgbClr val="00539B"/>
        </a:accent6>
        <a:hlink>
          <a:srgbClr val="ED174F"/>
        </a:hlink>
        <a:folHlink>
          <a:srgbClr val="F2717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D7252D"/>
        </a:dk2>
        <a:lt2>
          <a:srgbClr val="B2B2B2"/>
        </a:lt2>
        <a:accent1>
          <a:srgbClr val="E1E3E5"/>
        </a:accent1>
        <a:accent2>
          <a:srgbClr val="00A5DF"/>
        </a:accent2>
        <a:accent3>
          <a:srgbClr val="FFFFFF"/>
        </a:accent3>
        <a:accent4>
          <a:srgbClr val="000000"/>
        </a:accent4>
        <a:accent5>
          <a:srgbClr val="EEEFF0"/>
        </a:accent5>
        <a:accent6>
          <a:srgbClr val="0095CA"/>
        </a:accent6>
        <a:hlink>
          <a:srgbClr val="D7252D"/>
        </a:hlink>
        <a:folHlink>
          <a:srgbClr val="E16F5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24301</TotalTime>
  <Words>760</Words>
  <Application>Microsoft Office PowerPoint</Application>
  <PresentationFormat>On-screen Show (4:3)</PresentationFormat>
  <Paragraphs>143</Paragraphs>
  <Slides>13</Slides>
  <Notes>13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宋体</vt:lpstr>
      <vt:lpstr>Lucida Sans</vt:lpstr>
      <vt:lpstr>Arial</vt:lpstr>
      <vt:lpstr>Default Design</vt:lpstr>
      <vt:lpstr>Day  2  Competitive Review Controls </vt:lpstr>
      <vt:lpstr>Competition – Controls Plant Automation, Optimization, pumps systems</vt:lpstr>
      <vt:lpstr>Competition – Controls Kiltech</vt:lpstr>
      <vt:lpstr>Competition – Controls Kiltech –how to compete</vt:lpstr>
      <vt:lpstr>Competition – Controls B&amp;G</vt:lpstr>
      <vt:lpstr>Competition – Controls Systecon</vt:lpstr>
      <vt:lpstr>Competition – Controls Siemens</vt:lpstr>
      <vt:lpstr>Competition – Controls TRANE Tracer</vt:lpstr>
      <vt:lpstr>Competition – Controls Optimum Energy</vt:lpstr>
      <vt:lpstr>Competition – Controls Johnson Controls Incorporated</vt:lpstr>
      <vt:lpstr>Competition – Controls Others</vt:lpstr>
      <vt:lpstr>Optimization / Plant Automation Competitive Landscape</vt:lpstr>
      <vt:lpstr>Controls Competitor Chart (Partner’s website)</vt:lpstr>
    </vt:vector>
  </TitlesOfParts>
  <Company>S.A. Armstrong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Bernhard Dietz</dc:creator>
  <cp:lastModifiedBy>Thomsen, Peter [SAA]</cp:lastModifiedBy>
  <cp:revision>217</cp:revision>
  <dcterms:created xsi:type="dcterms:W3CDTF">2010-01-08T16:09:10Z</dcterms:created>
  <dcterms:modified xsi:type="dcterms:W3CDTF">2015-04-14T18:19:28Z</dcterms:modified>
</cp:coreProperties>
</file>