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4"/>
  </p:notesMasterIdLst>
  <p:handoutMasterIdLst>
    <p:handoutMasterId r:id="rId15"/>
  </p:handoutMasterIdLst>
  <p:sldIdLst>
    <p:sldId id="336" r:id="rId2"/>
    <p:sldId id="431" r:id="rId3"/>
    <p:sldId id="436" r:id="rId4"/>
    <p:sldId id="432" r:id="rId5"/>
    <p:sldId id="433" r:id="rId6"/>
    <p:sldId id="441" r:id="rId7"/>
    <p:sldId id="434" r:id="rId8"/>
    <p:sldId id="438" r:id="rId9"/>
    <p:sldId id="439" r:id="rId10"/>
    <p:sldId id="440" r:id="rId11"/>
    <p:sldId id="435" r:id="rId12"/>
    <p:sldId id="437" r:id="rId13"/>
  </p:sldIdLst>
  <p:sldSz cx="9144000" cy="6858000" type="screen4x3"/>
  <p:notesSz cx="7010400" cy="9296400"/>
  <p:embeddedFontLst>
    <p:embeddedFont>
      <p:font typeface="Lucida Sans" panose="020B0602030504020204" pitchFamily="34" charset="0"/>
      <p:regular r:id="rId16"/>
      <p:bold r:id="rId17"/>
      <p:italic r:id="rId18"/>
      <p:boldItalic r:id="rId19"/>
    </p:embeddedFont>
    <p:embeddedFont>
      <p:font typeface="MS PGothic" panose="020B0600070205080204" pitchFamily="34" charset="-128"/>
      <p:regular r:id="rId20"/>
    </p:embeddedFont>
  </p:embeddedFontLst>
  <p:defaultTextStyle>
    <a:defPPr>
      <a:defRPr lang="en-US"/>
    </a:defPPr>
    <a:lvl1pPr algn="l" rtl="0" fontAlgn="base">
      <a:spcBef>
        <a:spcPct val="0"/>
      </a:spcBef>
      <a:spcAft>
        <a:spcPct val="0"/>
      </a:spcAft>
      <a:defRPr sz="2000" kern="1200">
        <a:solidFill>
          <a:srgbClr val="1C1C1C"/>
        </a:solidFill>
        <a:latin typeface="Lucida Sans" pitchFamily="34" charset="0"/>
        <a:ea typeface="+mn-ea"/>
        <a:cs typeface="+mn-cs"/>
      </a:defRPr>
    </a:lvl1pPr>
    <a:lvl2pPr marL="457200" algn="l" rtl="0" fontAlgn="base">
      <a:spcBef>
        <a:spcPct val="0"/>
      </a:spcBef>
      <a:spcAft>
        <a:spcPct val="0"/>
      </a:spcAft>
      <a:defRPr sz="2000" kern="1200">
        <a:solidFill>
          <a:srgbClr val="1C1C1C"/>
        </a:solidFill>
        <a:latin typeface="Lucida Sans" pitchFamily="34" charset="0"/>
        <a:ea typeface="+mn-ea"/>
        <a:cs typeface="+mn-cs"/>
      </a:defRPr>
    </a:lvl2pPr>
    <a:lvl3pPr marL="914400" algn="l" rtl="0" fontAlgn="base">
      <a:spcBef>
        <a:spcPct val="0"/>
      </a:spcBef>
      <a:spcAft>
        <a:spcPct val="0"/>
      </a:spcAft>
      <a:defRPr sz="2000" kern="1200">
        <a:solidFill>
          <a:srgbClr val="1C1C1C"/>
        </a:solidFill>
        <a:latin typeface="Lucida Sans" pitchFamily="34" charset="0"/>
        <a:ea typeface="+mn-ea"/>
        <a:cs typeface="+mn-cs"/>
      </a:defRPr>
    </a:lvl3pPr>
    <a:lvl4pPr marL="1371600" algn="l" rtl="0" fontAlgn="base">
      <a:spcBef>
        <a:spcPct val="0"/>
      </a:spcBef>
      <a:spcAft>
        <a:spcPct val="0"/>
      </a:spcAft>
      <a:defRPr sz="2000" kern="1200">
        <a:solidFill>
          <a:srgbClr val="1C1C1C"/>
        </a:solidFill>
        <a:latin typeface="Lucida Sans" pitchFamily="34" charset="0"/>
        <a:ea typeface="+mn-ea"/>
        <a:cs typeface="+mn-cs"/>
      </a:defRPr>
    </a:lvl4pPr>
    <a:lvl5pPr marL="1828800" algn="l" rtl="0" fontAlgn="base">
      <a:spcBef>
        <a:spcPct val="0"/>
      </a:spcBef>
      <a:spcAft>
        <a:spcPct val="0"/>
      </a:spcAft>
      <a:defRPr sz="2000" kern="1200">
        <a:solidFill>
          <a:srgbClr val="1C1C1C"/>
        </a:solidFill>
        <a:latin typeface="Lucida Sans" pitchFamily="34" charset="0"/>
        <a:ea typeface="+mn-ea"/>
        <a:cs typeface="+mn-cs"/>
      </a:defRPr>
    </a:lvl5pPr>
    <a:lvl6pPr marL="2286000" algn="l" defTabSz="914400" rtl="0" eaLnBrk="1" latinLnBrk="0" hangingPunct="1">
      <a:defRPr sz="2000" kern="1200">
        <a:solidFill>
          <a:srgbClr val="1C1C1C"/>
        </a:solidFill>
        <a:latin typeface="Lucida Sans" pitchFamily="34" charset="0"/>
        <a:ea typeface="+mn-ea"/>
        <a:cs typeface="+mn-cs"/>
      </a:defRPr>
    </a:lvl6pPr>
    <a:lvl7pPr marL="2743200" algn="l" defTabSz="914400" rtl="0" eaLnBrk="1" latinLnBrk="0" hangingPunct="1">
      <a:defRPr sz="2000" kern="1200">
        <a:solidFill>
          <a:srgbClr val="1C1C1C"/>
        </a:solidFill>
        <a:latin typeface="Lucida Sans" pitchFamily="34" charset="0"/>
        <a:ea typeface="+mn-ea"/>
        <a:cs typeface="+mn-cs"/>
      </a:defRPr>
    </a:lvl7pPr>
    <a:lvl8pPr marL="3200400" algn="l" defTabSz="914400" rtl="0" eaLnBrk="1" latinLnBrk="0" hangingPunct="1">
      <a:defRPr sz="2000" kern="1200">
        <a:solidFill>
          <a:srgbClr val="1C1C1C"/>
        </a:solidFill>
        <a:latin typeface="Lucida Sans" pitchFamily="34" charset="0"/>
        <a:ea typeface="+mn-ea"/>
        <a:cs typeface="+mn-cs"/>
      </a:defRPr>
    </a:lvl8pPr>
    <a:lvl9pPr marL="3657600" algn="l" defTabSz="914400" rtl="0" eaLnBrk="1" latinLnBrk="0" hangingPunct="1">
      <a:defRPr sz="2000" kern="1200">
        <a:solidFill>
          <a:srgbClr val="1C1C1C"/>
        </a:solidFill>
        <a:latin typeface="Lucida Sans" pitchFamily="34" charset="0"/>
        <a:ea typeface="+mn-ea"/>
        <a:cs typeface="+mn-cs"/>
      </a:defRPr>
    </a:lvl9pPr>
  </p:defaultTextStyle>
  <p:extLst>
    <p:ext uri="{EFAFB233-063F-42B5-8137-9DF3F51BA10A}">
      <p15:sldGuideLst xmlns:p15="http://schemas.microsoft.com/office/powerpoint/2012/main">
        <p15:guide id="1" orient="horz" pos="774">
          <p15:clr>
            <a:srgbClr val="A4A3A4"/>
          </p15:clr>
        </p15:guide>
        <p15:guide id="2" pos="298">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FA40"/>
    <a:srgbClr val="FBCD5B"/>
    <a:srgbClr val="D22630"/>
    <a:srgbClr val="1C1C1C"/>
    <a:srgbClr val="EAEAEA"/>
    <a:srgbClr val="777777"/>
    <a:srgbClr val="B2B2B2"/>
    <a:srgbClr val="EE1710"/>
    <a:srgbClr val="EE1A0D"/>
    <a:srgbClr val="EE38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38" autoAdjust="0"/>
    <p:restoredTop sz="94660"/>
  </p:normalViewPr>
  <p:slideViewPr>
    <p:cSldViewPr>
      <p:cViewPr varScale="1">
        <p:scale>
          <a:sx n="77" d="100"/>
          <a:sy n="77" d="100"/>
        </p:scale>
        <p:origin x="348" y="44"/>
      </p:cViewPr>
      <p:guideLst>
        <p:guide orient="horz" pos="774"/>
        <p:guide pos="298"/>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2" d="100"/>
          <a:sy n="62" d="100"/>
        </p:scale>
        <p:origin x="-1086" y="-78"/>
      </p:cViewPr>
      <p:guideLst>
        <p:guide orient="horz" pos="2928"/>
        <p:guide pos="2208"/>
      </p:guideLst>
    </p:cSldViewPr>
  </p:notesViewPr>
  <p:gridSpacing cx="75895" cy="7589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handoutMaster" Target="handoutMasters/handoutMaster1.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defTabSz="931863">
              <a:defRPr sz="1200">
                <a:solidFill>
                  <a:schemeClr val="tx1"/>
                </a:solidFill>
                <a:latin typeface="Arial" charset="0"/>
              </a:defRPr>
            </a:lvl1pPr>
          </a:lstStyle>
          <a:p>
            <a:endParaRPr lang="en-US"/>
          </a:p>
        </p:txBody>
      </p:sp>
      <p:sp>
        <p:nvSpPr>
          <p:cNvPr id="34819" name="Rectangle 3"/>
          <p:cNvSpPr>
            <a:spLocks noGrp="1" noChangeArrowheads="1"/>
          </p:cNvSpPr>
          <p:nvPr>
            <p:ph type="dt" sz="quarter" idx="1"/>
          </p:nvPr>
        </p:nvSpPr>
        <p:spPr bwMode="auto">
          <a:xfrm>
            <a:off x="3970338"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algn="r" defTabSz="931863">
              <a:defRPr sz="1200">
                <a:solidFill>
                  <a:schemeClr val="tx1"/>
                </a:solidFill>
                <a:latin typeface="Arial" charset="0"/>
              </a:defRPr>
            </a:lvl1pPr>
          </a:lstStyle>
          <a:p>
            <a:endParaRPr lang="en-US"/>
          </a:p>
        </p:txBody>
      </p:sp>
      <p:sp>
        <p:nvSpPr>
          <p:cNvPr id="34820" name="Rectangle 4"/>
          <p:cNvSpPr>
            <a:spLocks noGrp="1" noChangeArrowheads="1"/>
          </p:cNvSpPr>
          <p:nvPr>
            <p:ph type="ftr" sz="quarter" idx="2"/>
          </p:nvPr>
        </p:nvSpPr>
        <p:spPr bwMode="auto">
          <a:xfrm>
            <a:off x="0"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defTabSz="931863">
              <a:defRPr sz="1200">
                <a:solidFill>
                  <a:schemeClr val="tx1"/>
                </a:solidFill>
                <a:latin typeface="Arial" charset="0"/>
              </a:defRPr>
            </a:lvl1pPr>
          </a:lstStyle>
          <a:p>
            <a:endParaRPr lang="en-US"/>
          </a:p>
        </p:txBody>
      </p:sp>
      <p:sp>
        <p:nvSpPr>
          <p:cNvPr id="34821" name="Rectangle 5"/>
          <p:cNvSpPr>
            <a:spLocks noGrp="1" noChangeArrowheads="1"/>
          </p:cNvSpPr>
          <p:nvPr>
            <p:ph type="sldNum" sz="quarter" idx="3"/>
          </p:nvPr>
        </p:nvSpPr>
        <p:spPr bwMode="auto">
          <a:xfrm>
            <a:off x="3970338"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algn="r" defTabSz="931863">
              <a:defRPr sz="1200">
                <a:solidFill>
                  <a:schemeClr val="tx1"/>
                </a:solidFill>
                <a:latin typeface="Arial" charset="0"/>
              </a:defRPr>
            </a:lvl1pPr>
          </a:lstStyle>
          <a:p>
            <a:fld id="{EC874870-800C-4435-874D-0E9B3FF371AB}" type="slidenum">
              <a:rPr lang="en-US"/>
              <a:pPr/>
              <a:t>‹#›</a:t>
            </a:fld>
            <a:endParaRPr lang="en-US"/>
          </a:p>
        </p:txBody>
      </p:sp>
    </p:spTree>
    <p:extLst>
      <p:ext uri="{BB962C8B-B14F-4D97-AF65-F5344CB8AC3E}">
        <p14:creationId xmlns:p14="http://schemas.microsoft.com/office/powerpoint/2010/main" val="41520236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defTabSz="931863">
              <a:defRPr sz="1200">
                <a:solidFill>
                  <a:schemeClr val="tx1"/>
                </a:solidFill>
                <a:latin typeface="Arial" charset="0"/>
              </a:defRPr>
            </a:lvl1pPr>
          </a:lstStyle>
          <a:p>
            <a:endParaRPr lang="en-US"/>
          </a:p>
        </p:txBody>
      </p:sp>
      <p:sp>
        <p:nvSpPr>
          <p:cNvPr id="8195" name="Rectangle 3"/>
          <p:cNvSpPr>
            <a:spLocks noGrp="1" noChangeArrowheads="1"/>
          </p:cNvSpPr>
          <p:nvPr>
            <p:ph type="dt" idx="1"/>
          </p:nvPr>
        </p:nvSpPr>
        <p:spPr bwMode="auto">
          <a:xfrm>
            <a:off x="3970338"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algn="r" defTabSz="931863">
              <a:defRPr sz="1200">
                <a:solidFill>
                  <a:schemeClr val="tx1"/>
                </a:solidFill>
                <a:latin typeface="Arial" charset="0"/>
              </a:defRPr>
            </a:lvl1pPr>
          </a:lstStyle>
          <a:p>
            <a:endParaRPr lang="en-US"/>
          </a:p>
        </p:txBody>
      </p:sp>
      <p:sp>
        <p:nvSpPr>
          <p:cNvPr id="8196"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p:cNvSpPr>
            <a:spLocks noGrp="1" noChangeArrowheads="1"/>
          </p:cNvSpPr>
          <p:nvPr>
            <p:ph type="body" sz="quarter" idx="3"/>
          </p:nvPr>
        </p:nvSpPr>
        <p:spPr bwMode="auto">
          <a:xfrm>
            <a:off x="701675" y="4416425"/>
            <a:ext cx="5607050" cy="4183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8" name="Rectangle 6"/>
          <p:cNvSpPr>
            <a:spLocks noGrp="1" noChangeArrowheads="1"/>
          </p:cNvSpPr>
          <p:nvPr>
            <p:ph type="ftr" sz="quarter" idx="4"/>
          </p:nvPr>
        </p:nvSpPr>
        <p:spPr bwMode="auto">
          <a:xfrm>
            <a:off x="0"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defTabSz="931863">
              <a:defRPr sz="1200">
                <a:solidFill>
                  <a:schemeClr val="tx1"/>
                </a:solidFill>
                <a:latin typeface="Arial" charset="0"/>
              </a:defRPr>
            </a:lvl1pPr>
          </a:lstStyle>
          <a:p>
            <a:endParaRPr lang="en-US"/>
          </a:p>
        </p:txBody>
      </p:sp>
      <p:sp>
        <p:nvSpPr>
          <p:cNvPr id="8199" name="Rectangle 7"/>
          <p:cNvSpPr>
            <a:spLocks noGrp="1" noChangeArrowheads="1"/>
          </p:cNvSpPr>
          <p:nvPr>
            <p:ph type="sldNum" sz="quarter" idx="5"/>
          </p:nvPr>
        </p:nvSpPr>
        <p:spPr bwMode="auto">
          <a:xfrm>
            <a:off x="3970338"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algn="r" defTabSz="931863">
              <a:defRPr sz="1200">
                <a:solidFill>
                  <a:schemeClr val="tx1"/>
                </a:solidFill>
                <a:latin typeface="Arial" charset="0"/>
              </a:defRPr>
            </a:lvl1pPr>
          </a:lstStyle>
          <a:p>
            <a:fld id="{E9476B43-B172-45AC-9F82-45128BC30369}" type="slidenum">
              <a:rPr lang="en-US"/>
              <a:pPr/>
              <a:t>‹#›</a:t>
            </a:fld>
            <a:endParaRPr lang="en-US"/>
          </a:p>
        </p:txBody>
      </p:sp>
    </p:spTree>
    <p:extLst>
      <p:ext uri="{BB962C8B-B14F-4D97-AF65-F5344CB8AC3E}">
        <p14:creationId xmlns:p14="http://schemas.microsoft.com/office/powerpoint/2010/main" val="27999793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DF1424-B8AE-47AC-932B-7400C349EE34}" type="slidenum">
              <a:rPr lang="en-US"/>
              <a:pPr/>
              <a:t>1</a:t>
            </a:fld>
            <a:endParaRPr lang="en-US"/>
          </a:p>
        </p:txBody>
      </p:sp>
      <p:sp>
        <p:nvSpPr>
          <p:cNvPr id="356354" name="Rectangle 2"/>
          <p:cNvSpPr>
            <a:spLocks noGrp="1" noRot="1" noChangeAspect="1" noChangeArrowheads="1" noTextEdit="1"/>
          </p:cNvSpPr>
          <p:nvPr>
            <p:ph type="sldImg"/>
          </p:nvPr>
        </p:nvSpPr>
        <p:spPr>
          <a:ln/>
        </p:spPr>
      </p:sp>
      <p:sp>
        <p:nvSpPr>
          <p:cNvPr id="35635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9728380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p:spPr>
        <p:txBody>
          <a:bodyPr/>
          <a:lstStyle/>
          <a:p>
            <a:pPr marL="0" indent="0">
              <a:buFont typeface="+mj-lt"/>
              <a:buNone/>
            </a:pPr>
            <a:r>
              <a:rPr lang="en-CA" altLang="en-US" dirty="0" smtClean="0"/>
              <a:t>The IPC9521 provides a full automation as a BMS would provide</a:t>
            </a:r>
            <a:r>
              <a:rPr lang="en-CA" altLang="en-US" baseline="0" dirty="0" smtClean="0"/>
              <a:t> </a:t>
            </a:r>
            <a:r>
              <a:rPr lang="en-CA" altLang="en-US" u="sng" baseline="0" dirty="0" smtClean="0"/>
              <a:t>but</a:t>
            </a:r>
            <a:r>
              <a:rPr lang="en-CA" altLang="en-US" baseline="0" dirty="0" smtClean="0"/>
              <a:t> </a:t>
            </a:r>
            <a:r>
              <a:rPr lang="en-CA" altLang="en-US" dirty="0" smtClean="0"/>
              <a:t>with additional optimization features and options that the plant</a:t>
            </a:r>
            <a:r>
              <a:rPr lang="en-CA" altLang="en-US" baseline="0" dirty="0" smtClean="0"/>
              <a:t> module of a BMS can’t match.</a:t>
            </a:r>
          </a:p>
          <a:p>
            <a:pPr marL="0" indent="0">
              <a:buFont typeface="+mj-lt"/>
              <a:buNone/>
            </a:pPr>
            <a:endParaRPr lang="en-CA" altLang="en-US" dirty="0" smtClean="0"/>
          </a:p>
          <a:p>
            <a:pPr marL="228600" indent="-228600">
              <a:buFont typeface="+mj-lt"/>
              <a:buAutoNum type="arabicPeriod"/>
            </a:pPr>
            <a:r>
              <a:rPr lang="en-CA" altLang="en-US" baseline="0" dirty="0" smtClean="0"/>
              <a:t>If associated with Design Envelope pumps on the primary loop, the true best efficiency staging optimization can be therefore applied. </a:t>
            </a:r>
            <a:r>
              <a:rPr lang="en-US" sz="1200" kern="1200" dirty="0" smtClean="0">
                <a:solidFill>
                  <a:schemeClr val="tx1"/>
                </a:solidFill>
                <a:effectLst/>
                <a:latin typeface="Arial" charset="0"/>
                <a:ea typeface="ＭＳ Ｐゴシック" pitchFamily="34" charset="-128"/>
                <a:cs typeface="Arial" charset="0"/>
              </a:rPr>
              <a:t>In tandem with Design Envelope pumps, Parallel Sensorless</a:t>
            </a:r>
            <a:r>
              <a:rPr lang="en-US" sz="1200" kern="1200" baseline="30000" dirty="0" smtClean="0">
                <a:solidFill>
                  <a:schemeClr val="tx1"/>
                </a:solidFill>
                <a:effectLst/>
                <a:latin typeface="Arial" charset="0"/>
                <a:ea typeface="ＭＳ Ｐゴシック" pitchFamily="34" charset="-128"/>
                <a:cs typeface="Arial" charset="0"/>
              </a:rPr>
              <a:t>TM</a:t>
            </a:r>
            <a:r>
              <a:rPr lang="en-US" sz="1200" kern="1200" dirty="0" smtClean="0">
                <a:solidFill>
                  <a:schemeClr val="tx1"/>
                </a:solidFill>
                <a:effectLst/>
                <a:latin typeface="Arial" charset="0"/>
                <a:ea typeface="ＭＳ Ｐゴシック" pitchFamily="34" charset="-128"/>
                <a:cs typeface="Arial" charset="0"/>
              </a:rPr>
              <a:t> staging of pumps can be implemented to meet system demand while maintaining minimum flow rates for the chillers in operation.</a:t>
            </a:r>
            <a:endParaRPr lang="en-CA" altLang="en-US" baseline="0" dirty="0" smtClean="0"/>
          </a:p>
          <a:p>
            <a:pPr marL="228600" indent="-228600">
              <a:buFont typeface="+mj-lt"/>
              <a:buAutoNum type="arabicPeriod"/>
            </a:pPr>
            <a:r>
              <a:rPr lang="en-CA" altLang="en-US" baseline="0" dirty="0" smtClean="0"/>
              <a:t>As well as the true best efficiency, the IPC9521 will empower the quadratic control curve to respond to system demand for an optimized </a:t>
            </a:r>
            <a:r>
              <a:rPr lang="en-CA" altLang="en-US" i="1" baseline="0" dirty="0" smtClean="0"/>
              <a:t>system delta T </a:t>
            </a:r>
            <a:r>
              <a:rPr lang="en-CA" altLang="en-US" baseline="0" dirty="0" smtClean="0"/>
              <a:t>and an improved plant efficiency, increasing the building comfort.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CA" altLang="en-US" baseline="0" dirty="0" smtClean="0"/>
              <a:t>The IPC9521 is a great opportunity to convert a 3-way valve distribution systems to a variable flow system.</a:t>
            </a:r>
          </a:p>
          <a:p>
            <a:pPr marL="228600" indent="-228600">
              <a:buFont typeface="+mj-lt"/>
              <a:buAutoNum type="arabicPeriod"/>
            </a:pPr>
            <a:r>
              <a:rPr lang="en-CA" altLang="en-US" dirty="0" smtClean="0"/>
              <a:t>Several standard chiller configurations are already preprogrammed. The screen view updates automatically, </a:t>
            </a:r>
            <a:r>
              <a:rPr lang="en-CA" altLang="en-US" baseline="0" dirty="0" smtClean="0"/>
              <a:t>reflecting changes in the plant configuration. Identically, remote device serial communications are configurable from the setup screen. With further parameters also configurable directly on screen, it makes this control system the first one type in its category.</a:t>
            </a:r>
          </a:p>
          <a:p>
            <a:pPr marL="228600" indent="-228600">
              <a:buFont typeface="+mj-lt"/>
              <a:buAutoNum type="arabicPeriod"/>
            </a:pPr>
            <a:r>
              <a:rPr lang="en-CA" altLang="en-US" baseline="0" dirty="0" smtClean="0"/>
              <a:t>Finally, as mentioned previously, the IPC 9521 is available as basic 90.1 compliant configuration. Nevertheless if building condition and requirement change with time, the owner will  be able to upgrade to higher optimization modules at future date.</a:t>
            </a:r>
            <a:endParaRPr lang="en-CA" altLang="en-US" dirty="0" smtClean="0"/>
          </a:p>
        </p:txBody>
      </p:sp>
      <p:sp>
        <p:nvSpPr>
          <p:cNvPr id="38916" name="Slide Number Placeholder 3"/>
          <p:cNvSpPr>
            <a:spLocks noGrp="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F3A9A4A4-2A31-48C5-8001-7F3D47945603}" type="slidenum">
              <a:rPr lang="en-US" altLang="en-US" smtClean="0"/>
              <a:pPr eaLnBrk="1" hangingPunct="1">
                <a:spcBef>
                  <a:spcPct val="0"/>
                </a:spcBef>
              </a:pPr>
              <a:t>10</a:t>
            </a:fld>
            <a:endParaRPr lang="en-US" altLang="en-US" smtClean="0"/>
          </a:p>
        </p:txBody>
      </p:sp>
    </p:spTree>
    <p:extLst>
      <p:ext uri="{BB962C8B-B14F-4D97-AF65-F5344CB8AC3E}">
        <p14:creationId xmlns:p14="http://schemas.microsoft.com/office/powerpoint/2010/main" val="4218457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E43BBA-4935-4D83-9CBD-55D9E82A3C38}" type="slidenum">
              <a:rPr lang="en-US"/>
              <a:pPr/>
              <a:t>11</a:t>
            </a:fld>
            <a:endParaRPr lang="en-US"/>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977690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E43BBA-4935-4D83-9CBD-55D9E82A3C38}" type="slidenum">
              <a:rPr lang="en-US"/>
              <a:pPr/>
              <a:t>12</a:t>
            </a:fld>
            <a:endParaRPr lang="en-US"/>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609289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E43BBA-4935-4D83-9CBD-55D9E82A3C38}" type="slidenum">
              <a:rPr lang="en-US"/>
              <a:pPr/>
              <a:t>2</a:t>
            </a:fld>
            <a:endParaRPr lang="en-US"/>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99879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E43BBA-4935-4D83-9CBD-55D9E82A3C38}" type="slidenum">
              <a:rPr lang="en-US"/>
              <a:pPr/>
              <a:t>3</a:t>
            </a:fld>
            <a:endParaRPr lang="en-US"/>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328671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E43BBA-4935-4D83-9CBD-55D9E82A3C38}" type="slidenum">
              <a:rPr lang="en-US"/>
              <a:pPr/>
              <a:t>4</a:t>
            </a:fld>
            <a:endParaRPr lang="en-US"/>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062714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E43BBA-4935-4D83-9CBD-55D9E82A3C38}" type="slidenum">
              <a:rPr lang="en-US"/>
              <a:pPr/>
              <a:t>5</a:t>
            </a:fld>
            <a:endParaRPr lang="en-US"/>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191943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E43BBA-4935-4D83-9CBD-55D9E82A3C38}" type="slidenum">
              <a:rPr lang="en-US"/>
              <a:pPr/>
              <a:t>6</a:t>
            </a:fld>
            <a:endParaRPr lang="en-US"/>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283848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9A6E80F-7ADB-4661-8843-B85E16DDF34F}" type="slidenum">
              <a:rPr lang="en-GB" smtClean="0"/>
              <a:t>7</a:t>
            </a:fld>
            <a:endParaRPr lang="en-GB"/>
          </a:p>
        </p:txBody>
      </p:sp>
    </p:spTree>
    <p:extLst>
      <p:ext uri="{BB962C8B-B14F-4D97-AF65-F5344CB8AC3E}">
        <p14:creationId xmlns:p14="http://schemas.microsoft.com/office/powerpoint/2010/main" val="40835875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Over-laying our</a:t>
            </a:r>
            <a:r>
              <a:rPr lang="en-GB" baseline="0" dirty="0" smtClean="0"/>
              <a:t> building load profile shows that the areas where underperformance occurs with BMS approaches is actually where the building spends most of time in operation! Considering a simple example, the use of Armstrong best efficiency staging can </a:t>
            </a:r>
            <a:r>
              <a:rPr lang="en-GB" baseline="0" smtClean="0"/>
              <a:t>save 34% </a:t>
            </a:r>
            <a:r>
              <a:rPr lang="en-GB" baseline="0" dirty="0" smtClean="0"/>
              <a:t>of the energy consumed in BMS parallel </a:t>
            </a:r>
            <a:r>
              <a:rPr lang="en-GB" baseline="0" smtClean="0"/>
              <a:t>pumping schemes.</a:t>
            </a:r>
            <a:endParaRPr lang="en-GB" dirty="0"/>
          </a:p>
        </p:txBody>
      </p:sp>
      <p:sp>
        <p:nvSpPr>
          <p:cNvPr id="4" name="Slide Number Placeholder 3"/>
          <p:cNvSpPr>
            <a:spLocks noGrp="1"/>
          </p:cNvSpPr>
          <p:nvPr>
            <p:ph type="sldNum" sz="quarter" idx="10"/>
          </p:nvPr>
        </p:nvSpPr>
        <p:spPr/>
        <p:txBody>
          <a:bodyPr/>
          <a:lstStyle/>
          <a:p>
            <a:fld id="{485B1EE5-8840-4326-9E76-1F6E65EF68AA}" type="slidenum">
              <a:rPr lang="en-US" smtClean="0"/>
              <a:pPr/>
              <a:t>8</a:t>
            </a:fld>
            <a:endParaRPr lang="en-US"/>
          </a:p>
        </p:txBody>
      </p:sp>
    </p:spTree>
    <p:extLst>
      <p:ext uri="{BB962C8B-B14F-4D97-AF65-F5344CB8AC3E}">
        <p14:creationId xmlns:p14="http://schemas.microsoft.com/office/powerpoint/2010/main" val="485775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CA" altLang="en-US" smtClean="0">
                <a:latin typeface="Arial" panose="020B0604020202020204" pitchFamily="34" charset="0"/>
                <a:cs typeface="Arial" panose="020B0604020202020204" pitchFamily="34" charset="0"/>
              </a:rPr>
              <a:t>Designed with the industry's latest on variable speed pumping technology, the IPS4000 brings to us breakthrough solutions that enables variable speed pumping system exceeds the efficiency levels demanded by the market today. It leverages advance pumping control technology, offering flexibility yet simple to implement with the lowest installed and lowest operating cost.</a:t>
            </a:r>
          </a:p>
          <a:p>
            <a:pPr eaLnBrk="1" hangingPunct="1">
              <a:spcBef>
                <a:spcPct val="0"/>
              </a:spcBef>
            </a:pPr>
            <a:r>
              <a:rPr lang="en-CA" altLang="en-US" smtClean="0">
                <a:latin typeface="Arial" panose="020B0604020202020204" pitchFamily="34" charset="0"/>
                <a:cs typeface="Arial" panose="020B0604020202020204" pitchFamily="34" charset="0"/>
              </a:rPr>
              <a:t>The IPS4000 series controllers are specifically designed to control multiple secondary pumps for HVAC systems in both heating and cooling applications. The IPS4000 Controller is capable of controlling up to six (6) variable speed pumps in parallel or standby configurations and up to 12 zones. </a:t>
            </a:r>
          </a:p>
          <a:p>
            <a:pPr eaLnBrk="1" hangingPunct="1">
              <a:spcBef>
                <a:spcPct val="0"/>
              </a:spcBef>
            </a:pPr>
            <a:r>
              <a:rPr lang="en-CA" altLang="en-US" b="1" smtClean="0">
                <a:latin typeface="Arial" panose="020B0604020202020204" pitchFamily="34" charset="0"/>
                <a:cs typeface="Arial" panose="020B0604020202020204" pitchFamily="34" charset="0"/>
              </a:rPr>
              <a:t>The IPS 4000 series controller comes in the following configurations and ranges.</a:t>
            </a:r>
            <a:r>
              <a:rPr lang="en-CA" altLang="en-US" smtClean="0">
                <a:latin typeface="Arial" panose="020B0604020202020204" pitchFamily="34" charset="0"/>
                <a:cs typeface="Arial" panose="020B0604020202020204" pitchFamily="34" charset="0"/>
              </a:rPr>
              <a:t> </a:t>
            </a:r>
          </a:p>
          <a:p>
            <a:pPr eaLnBrk="1" hangingPunct="1">
              <a:spcBef>
                <a:spcPct val="0"/>
              </a:spcBef>
            </a:pPr>
            <a:r>
              <a:rPr lang="en-CA" altLang="en-US" smtClean="0">
                <a:latin typeface="Arial" panose="020B0604020202020204" pitchFamily="34" charset="0"/>
                <a:cs typeface="Arial" panose="020B0604020202020204" pitchFamily="34" charset="0"/>
              </a:rPr>
              <a:t>IPS 4001 (3 pumps and 2 zones) </a:t>
            </a:r>
          </a:p>
          <a:p>
            <a:pPr eaLnBrk="1" hangingPunct="1">
              <a:spcBef>
                <a:spcPct val="0"/>
              </a:spcBef>
            </a:pPr>
            <a:r>
              <a:rPr lang="en-CA" altLang="en-US" smtClean="0">
                <a:latin typeface="Arial" panose="020B0604020202020204" pitchFamily="34" charset="0"/>
                <a:cs typeface="Arial" panose="020B0604020202020204" pitchFamily="34" charset="0"/>
              </a:rPr>
              <a:t>IPS 4002 (4 pumps and 5 zones) </a:t>
            </a:r>
          </a:p>
          <a:p>
            <a:pPr eaLnBrk="1" hangingPunct="1">
              <a:spcBef>
                <a:spcPct val="0"/>
              </a:spcBef>
            </a:pPr>
            <a:r>
              <a:rPr lang="en-CA" altLang="en-US" smtClean="0">
                <a:latin typeface="Arial" panose="020B0604020202020204" pitchFamily="34" charset="0"/>
                <a:cs typeface="Arial" panose="020B0604020202020204" pitchFamily="34" charset="0"/>
              </a:rPr>
              <a:t>IPS 4003 (6 pumps and 12 zones</a:t>
            </a:r>
          </a:p>
          <a:p>
            <a:pPr eaLnBrk="1" hangingPunct="1">
              <a:spcBef>
                <a:spcPct val="0"/>
              </a:spcBef>
            </a:pPr>
            <a:endParaRPr lang="en-CA" altLang="en-US" smtClean="0">
              <a:latin typeface="Arial" panose="020B0604020202020204" pitchFamily="34" charset="0"/>
              <a:cs typeface="Arial" panose="020B0604020202020204" pitchFamily="34" charset="0"/>
            </a:endParaRPr>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Lucida Sans" panose="020B0602030504020204" pitchFamily="34" charset="0"/>
              </a:defRPr>
            </a:lvl1pPr>
            <a:lvl2pPr marL="754063" indent="-288925" defTabSz="944563">
              <a:defRPr>
                <a:solidFill>
                  <a:schemeClr val="tx1"/>
                </a:solidFill>
                <a:latin typeface="Lucida Sans" panose="020B0602030504020204" pitchFamily="34" charset="0"/>
              </a:defRPr>
            </a:lvl2pPr>
            <a:lvl3pPr marL="1158875" indent="-231775" defTabSz="944563">
              <a:defRPr>
                <a:solidFill>
                  <a:schemeClr val="tx1"/>
                </a:solidFill>
                <a:latin typeface="Lucida Sans" panose="020B0602030504020204" pitchFamily="34" charset="0"/>
              </a:defRPr>
            </a:lvl3pPr>
            <a:lvl4pPr marL="1624013" indent="-231775" defTabSz="944563">
              <a:defRPr>
                <a:solidFill>
                  <a:schemeClr val="tx1"/>
                </a:solidFill>
                <a:latin typeface="Lucida Sans" panose="020B0602030504020204" pitchFamily="34" charset="0"/>
              </a:defRPr>
            </a:lvl4pPr>
            <a:lvl5pPr marL="2087563" indent="-231775" defTabSz="944563">
              <a:defRPr>
                <a:solidFill>
                  <a:schemeClr val="tx1"/>
                </a:solidFill>
                <a:latin typeface="Lucida Sans" panose="020B0602030504020204" pitchFamily="34" charset="0"/>
              </a:defRPr>
            </a:lvl5pPr>
            <a:lvl6pPr marL="2544763" indent="-231775" defTabSz="944563" eaLnBrk="0" fontAlgn="base" hangingPunct="0">
              <a:spcBef>
                <a:spcPct val="0"/>
              </a:spcBef>
              <a:spcAft>
                <a:spcPct val="0"/>
              </a:spcAft>
              <a:defRPr>
                <a:solidFill>
                  <a:schemeClr val="tx1"/>
                </a:solidFill>
                <a:latin typeface="Lucida Sans" panose="020B0602030504020204" pitchFamily="34" charset="0"/>
              </a:defRPr>
            </a:lvl6pPr>
            <a:lvl7pPr marL="3001963" indent="-231775" defTabSz="944563" eaLnBrk="0" fontAlgn="base" hangingPunct="0">
              <a:spcBef>
                <a:spcPct val="0"/>
              </a:spcBef>
              <a:spcAft>
                <a:spcPct val="0"/>
              </a:spcAft>
              <a:defRPr>
                <a:solidFill>
                  <a:schemeClr val="tx1"/>
                </a:solidFill>
                <a:latin typeface="Lucida Sans" panose="020B0602030504020204" pitchFamily="34" charset="0"/>
              </a:defRPr>
            </a:lvl7pPr>
            <a:lvl8pPr marL="3459163" indent="-231775" defTabSz="944563" eaLnBrk="0" fontAlgn="base" hangingPunct="0">
              <a:spcBef>
                <a:spcPct val="0"/>
              </a:spcBef>
              <a:spcAft>
                <a:spcPct val="0"/>
              </a:spcAft>
              <a:defRPr>
                <a:solidFill>
                  <a:schemeClr val="tx1"/>
                </a:solidFill>
                <a:latin typeface="Lucida Sans" panose="020B0602030504020204" pitchFamily="34" charset="0"/>
              </a:defRPr>
            </a:lvl8pPr>
            <a:lvl9pPr marL="3916363" indent="-231775" defTabSz="944563" eaLnBrk="0" fontAlgn="base" hangingPunct="0">
              <a:spcBef>
                <a:spcPct val="0"/>
              </a:spcBef>
              <a:spcAft>
                <a:spcPct val="0"/>
              </a:spcAft>
              <a:defRPr>
                <a:solidFill>
                  <a:schemeClr val="tx1"/>
                </a:solidFill>
                <a:latin typeface="Lucida Sans" panose="020B0602030504020204" pitchFamily="34" charset="0"/>
              </a:defRPr>
            </a:lvl9pPr>
          </a:lstStyle>
          <a:p>
            <a:fld id="{16BBD600-D645-4A17-B956-148ABA1D1D93}" type="slidenum">
              <a:rPr lang="en-US" altLang="en-US">
                <a:latin typeface="Arial" panose="020B0604020202020204" pitchFamily="34" charset="0"/>
              </a:rPr>
              <a:pPr/>
              <a:t>9</a:t>
            </a:fld>
            <a:endParaRPr lang="en-US" altLang="en-US">
              <a:latin typeface="Arial" panose="020B0604020202020204" pitchFamily="34" charset="0"/>
            </a:endParaRPr>
          </a:p>
        </p:txBody>
      </p:sp>
    </p:spTree>
    <p:extLst>
      <p:ext uri="{BB962C8B-B14F-4D97-AF65-F5344CB8AC3E}">
        <p14:creationId xmlns:p14="http://schemas.microsoft.com/office/powerpoint/2010/main" val="14025649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85372" name="Rectangle 28"/>
          <p:cNvSpPr>
            <a:spLocks noChangeArrowheads="1"/>
          </p:cNvSpPr>
          <p:nvPr userDrawn="1"/>
        </p:nvSpPr>
        <p:spPr bwMode="auto">
          <a:xfrm>
            <a:off x="0" y="773113"/>
            <a:ext cx="169863" cy="6084887"/>
          </a:xfrm>
          <a:prstGeom prst="rect">
            <a:avLst/>
          </a:prstGeom>
          <a:solidFill>
            <a:srgbClr val="EE1A0D"/>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378" name="Rectangle 34"/>
          <p:cNvSpPr>
            <a:spLocks noGrp="1" noChangeArrowheads="1"/>
          </p:cNvSpPr>
          <p:nvPr>
            <p:ph type="ctrTitle" sz="quarter"/>
          </p:nvPr>
        </p:nvSpPr>
        <p:spPr>
          <a:xfrm>
            <a:off x="322263" y="696913"/>
            <a:ext cx="4705350" cy="758825"/>
          </a:xfrm>
        </p:spPr>
        <p:txBody>
          <a:bodyPr/>
          <a:lstStyle>
            <a:lvl1pPr>
              <a:defRPr/>
            </a:lvl1pPr>
          </a:lstStyle>
          <a:p>
            <a:pPr lvl="0"/>
            <a:r>
              <a:rPr lang="en-US" noProof="0" smtClean="0"/>
              <a:t>Click to edit </a:t>
            </a:r>
            <a:br>
              <a:rPr lang="en-US" noProof="0" smtClean="0"/>
            </a:br>
            <a:r>
              <a:rPr lang="en-US" noProof="0" smtClean="0"/>
              <a:t>Master title style</a:t>
            </a:r>
          </a:p>
        </p:txBody>
      </p:sp>
      <p:sp>
        <p:nvSpPr>
          <p:cNvPr id="185379" name="Rectangle 35"/>
          <p:cNvSpPr>
            <a:spLocks noGrp="1" noChangeArrowheads="1"/>
          </p:cNvSpPr>
          <p:nvPr>
            <p:ph type="subTitle" sz="quarter" idx="1"/>
          </p:nvPr>
        </p:nvSpPr>
        <p:spPr>
          <a:xfrm>
            <a:off x="321880" y="1758763"/>
            <a:ext cx="3592513" cy="531812"/>
          </a:xfrm>
        </p:spPr>
        <p:txBody>
          <a:bodyPr/>
          <a:lstStyle>
            <a:lvl1pPr marL="0" indent="0">
              <a:buFontTx/>
              <a:buNone/>
              <a:defRPr sz="1400"/>
            </a:lvl1pPr>
          </a:lstStyle>
          <a:p>
            <a:pPr lvl="0"/>
            <a:r>
              <a:rPr lang="en-US" noProof="0" dirty="0" smtClean="0"/>
              <a:t>Click to edit Author name </a:t>
            </a:r>
            <a:br>
              <a:rPr lang="en-US" noProof="0" dirty="0" smtClean="0"/>
            </a:br>
            <a:r>
              <a:rPr lang="en-US" noProof="0" dirty="0" smtClean="0"/>
              <a:t>&amp; title</a:t>
            </a:r>
          </a:p>
        </p:txBody>
      </p:sp>
      <p:sp>
        <p:nvSpPr>
          <p:cNvPr id="185381" name="Rectangle 37"/>
          <p:cNvSpPr>
            <a:spLocks noChangeArrowheads="1"/>
          </p:cNvSpPr>
          <p:nvPr userDrawn="1"/>
        </p:nvSpPr>
        <p:spPr bwMode="auto">
          <a:xfrm>
            <a:off x="169863" y="2517775"/>
            <a:ext cx="8974137" cy="3643313"/>
          </a:xfrm>
          <a:prstGeom prst="rect">
            <a:avLst/>
          </a:prstGeom>
          <a:solidFill>
            <a:srgbClr val="D51A0D">
              <a:alpha val="5000"/>
            </a:srgbClr>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8" name="Picture 3" descr="S:\Templates\PPT Template\images\Armstrong_logo_80percentCoolGrey11-Red1795.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70535" y="247760"/>
            <a:ext cx="1584325" cy="311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601410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376422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3" descr="S:\Templates\PPT Template\images\Armstrong_logo_80percentCoolGrey11-Red1795.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370535" y="247760"/>
            <a:ext cx="1584325" cy="311150"/>
          </a:xfrm>
          <a:prstGeom prst="rect">
            <a:avLst/>
          </a:prstGeom>
          <a:noFill/>
          <a:extLst>
            <a:ext uri="{909E8E84-426E-40DD-AFC4-6F175D3DCCD1}">
              <a14:hiddenFill xmlns:a14="http://schemas.microsoft.com/office/drawing/2010/main">
                <a:solidFill>
                  <a:srgbClr val="FFFFFF"/>
                </a:solidFill>
              </a14:hiddenFill>
            </a:ext>
          </a:extLst>
        </p:spPr>
      </p:pic>
      <p:sp>
        <p:nvSpPr>
          <p:cNvPr id="1080" name="Rectangle 56"/>
          <p:cNvSpPr>
            <a:spLocks noChangeArrowheads="1"/>
          </p:cNvSpPr>
          <p:nvPr userDrawn="1"/>
        </p:nvSpPr>
        <p:spPr bwMode="auto">
          <a:xfrm>
            <a:off x="0" y="773113"/>
            <a:ext cx="169863" cy="682625"/>
          </a:xfrm>
          <a:prstGeom prst="rect">
            <a:avLst/>
          </a:prstGeom>
          <a:solidFill>
            <a:srgbClr val="EE1A0D"/>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0" name="Rectangle 66"/>
          <p:cNvSpPr>
            <a:spLocks noGrp="1" noChangeArrowheads="1"/>
          </p:cNvSpPr>
          <p:nvPr>
            <p:ph type="title"/>
          </p:nvPr>
        </p:nvSpPr>
        <p:spPr bwMode="auto">
          <a:xfrm>
            <a:off x="322263" y="696913"/>
            <a:ext cx="8196262"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a:t>
            </a:r>
            <a:br>
              <a:rPr lang="en-US" smtClean="0"/>
            </a:br>
            <a:r>
              <a:rPr lang="en-US" smtClean="0"/>
              <a:t>Master title style</a:t>
            </a:r>
          </a:p>
        </p:txBody>
      </p:sp>
      <p:sp>
        <p:nvSpPr>
          <p:cNvPr id="1091" name="Rectangle 67"/>
          <p:cNvSpPr>
            <a:spLocks noGrp="1" noChangeArrowheads="1"/>
          </p:cNvSpPr>
          <p:nvPr>
            <p:ph type="body" idx="1"/>
          </p:nvPr>
        </p:nvSpPr>
        <p:spPr bwMode="auto">
          <a:xfrm>
            <a:off x="322263" y="1608138"/>
            <a:ext cx="8196262"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92" name="Text Box 68"/>
          <p:cNvSpPr txBox="1">
            <a:spLocks noChangeArrowheads="1"/>
          </p:cNvSpPr>
          <p:nvPr userDrawn="1"/>
        </p:nvSpPr>
        <p:spPr bwMode="auto">
          <a:xfrm>
            <a:off x="398463" y="6605588"/>
            <a:ext cx="6981825" cy="22860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900" dirty="0" err="1" smtClean="0">
                <a:solidFill>
                  <a:srgbClr val="EE1A0D"/>
                </a:solidFill>
              </a:rPr>
              <a:t>Packageworx</a:t>
            </a:r>
            <a:r>
              <a:rPr lang="en-US" sz="900" baseline="0" dirty="0" smtClean="0">
                <a:solidFill>
                  <a:srgbClr val="EE1A0D"/>
                </a:solidFill>
              </a:rPr>
              <a:t> Training</a:t>
            </a:r>
            <a:endParaRPr lang="en-US" sz="900" dirty="0">
              <a:solidFill>
                <a:srgbClr val="EE1A0D"/>
              </a:solidFill>
            </a:endParaRPr>
          </a:p>
        </p:txBody>
      </p:sp>
      <p:pic>
        <p:nvPicPr>
          <p:cNvPr id="1094" name="Picture 70" descr="C:\Documents and Settings\pmalfara.SAA\Desktop\making energy make sense red.pn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8446294" y="6073054"/>
            <a:ext cx="596900" cy="69532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Lst>
  <p:txStyles>
    <p:titleStyle>
      <a:lvl1pPr algn="l" rtl="0" fontAlgn="base">
        <a:spcBef>
          <a:spcPct val="0"/>
        </a:spcBef>
        <a:spcAft>
          <a:spcPct val="0"/>
        </a:spcAft>
        <a:defRPr sz="2400" b="1">
          <a:solidFill>
            <a:srgbClr val="EE1A0D"/>
          </a:solidFill>
          <a:latin typeface="+mj-lt"/>
          <a:ea typeface="+mj-ea"/>
          <a:cs typeface="+mj-cs"/>
        </a:defRPr>
      </a:lvl1pPr>
      <a:lvl2pPr algn="l" rtl="0" fontAlgn="base">
        <a:spcBef>
          <a:spcPct val="0"/>
        </a:spcBef>
        <a:spcAft>
          <a:spcPct val="0"/>
        </a:spcAft>
        <a:defRPr sz="2400" b="1">
          <a:solidFill>
            <a:srgbClr val="EE1A0D"/>
          </a:solidFill>
          <a:latin typeface="Lucida Sans" pitchFamily="34" charset="0"/>
        </a:defRPr>
      </a:lvl2pPr>
      <a:lvl3pPr algn="l" rtl="0" fontAlgn="base">
        <a:spcBef>
          <a:spcPct val="0"/>
        </a:spcBef>
        <a:spcAft>
          <a:spcPct val="0"/>
        </a:spcAft>
        <a:defRPr sz="2400" b="1">
          <a:solidFill>
            <a:srgbClr val="EE1A0D"/>
          </a:solidFill>
          <a:latin typeface="Lucida Sans" pitchFamily="34" charset="0"/>
        </a:defRPr>
      </a:lvl3pPr>
      <a:lvl4pPr algn="l" rtl="0" fontAlgn="base">
        <a:spcBef>
          <a:spcPct val="0"/>
        </a:spcBef>
        <a:spcAft>
          <a:spcPct val="0"/>
        </a:spcAft>
        <a:defRPr sz="2400" b="1">
          <a:solidFill>
            <a:srgbClr val="EE1A0D"/>
          </a:solidFill>
          <a:latin typeface="Lucida Sans" pitchFamily="34" charset="0"/>
        </a:defRPr>
      </a:lvl4pPr>
      <a:lvl5pPr algn="l" rtl="0" fontAlgn="base">
        <a:spcBef>
          <a:spcPct val="0"/>
        </a:spcBef>
        <a:spcAft>
          <a:spcPct val="0"/>
        </a:spcAft>
        <a:defRPr sz="2400" b="1">
          <a:solidFill>
            <a:srgbClr val="EE1A0D"/>
          </a:solidFill>
          <a:latin typeface="Lucida Sans" pitchFamily="34" charset="0"/>
        </a:defRPr>
      </a:lvl5pPr>
      <a:lvl6pPr marL="457200" algn="l" rtl="0" fontAlgn="base">
        <a:spcBef>
          <a:spcPct val="0"/>
        </a:spcBef>
        <a:spcAft>
          <a:spcPct val="0"/>
        </a:spcAft>
        <a:defRPr sz="2400" b="1">
          <a:solidFill>
            <a:srgbClr val="EE1A0D"/>
          </a:solidFill>
          <a:latin typeface="Lucida Sans" pitchFamily="34" charset="0"/>
        </a:defRPr>
      </a:lvl6pPr>
      <a:lvl7pPr marL="914400" algn="l" rtl="0" fontAlgn="base">
        <a:spcBef>
          <a:spcPct val="0"/>
        </a:spcBef>
        <a:spcAft>
          <a:spcPct val="0"/>
        </a:spcAft>
        <a:defRPr sz="2400" b="1">
          <a:solidFill>
            <a:srgbClr val="EE1A0D"/>
          </a:solidFill>
          <a:latin typeface="Lucida Sans" pitchFamily="34" charset="0"/>
        </a:defRPr>
      </a:lvl7pPr>
      <a:lvl8pPr marL="1371600" algn="l" rtl="0" fontAlgn="base">
        <a:spcBef>
          <a:spcPct val="0"/>
        </a:spcBef>
        <a:spcAft>
          <a:spcPct val="0"/>
        </a:spcAft>
        <a:defRPr sz="2400" b="1">
          <a:solidFill>
            <a:srgbClr val="EE1A0D"/>
          </a:solidFill>
          <a:latin typeface="Lucida Sans" pitchFamily="34" charset="0"/>
        </a:defRPr>
      </a:lvl8pPr>
      <a:lvl9pPr marL="1828800" algn="l" rtl="0" fontAlgn="base">
        <a:spcBef>
          <a:spcPct val="0"/>
        </a:spcBef>
        <a:spcAft>
          <a:spcPct val="0"/>
        </a:spcAft>
        <a:defRPr sz="2400" b="1">
          <a:solidFill>
            <a:srgbClr val="EE1A0D"/>
          </a:solidFill>
          <a:latin typeface="Lucida Sans" pitchFamily="34" charset="0"/>
        </a:defRPr>
      </a:lvl9pPr>
    </p:titleStyle>
    <p:bodyStyle>
      <a:lvl1pPr marL="171450" indent="-171450" algn="l" rtl="0" fontAlgn="base">
        <a:spcBef>
          <a:spcPct val="20000"/>
        </a:spcBef>
        <a:spcAft>
          <a:spcPct val="0"/>
        </a:spcAft>
        <a:buSzPct val="85000"/>
        <a:buChar char="•"/>
        <a:defRPr sz="2000">
          <a:solidFill>
            <a:srgbClr val="1C1C1C"/>
          </a:solidFill>
          <a:latin typeface="+mn-lt"/>
          <a:ea typeface="+mn-ea"/>
          <a:cs typeface="+mn-cs"/>
        </a:defRPr>
      </a:lvl1pPr>
      <a:lvl2pPr marL="457200" indent="-171450" algn="l" rtl="0" fontAlgn="base">
        <a:spcBef>
          <a:spcPct val="20000"/>
        </a:spcBef>
        <a:spcAft>
          <a:spcPct val="0"/>
        </a:spcAft>
        <a:buSzPct val="85000"/>
        <a:buChar char="•"/>
        <a:defRPr>
          <a:solidFill>
            <a:srgbClr val="1C1C1C"/>
          </a:solidFill>
          <a:latin typeface="+mn-lt"/>
        </a:defRPr>
      </a:lvl2pPr>
      <a:lvl3pPr marL="742950" indent="-171450" algn="l" rtl="0" fontAlgn="base">
        <a:spcBef>
          <a:spcPct val="20000"/>
        </a:spcBef>
        <a:spcAft>
          <a:spcPct val="0"/>
        </a:spcAft>
        <a:buSzPct val="85000"/>
        <a:buChar char="•"/>
        <a:defRPr sz="1700">
          <a:solidFill>
            <a:srgbClr val="1C1C1C"/>
          </a:solidFill>
          <a:latin typeface="+mn-lt"/>
        </a:defRPr>
      </a:lvl3pPr>
      <a:lvl4pPr marL="1028700" indent="-171450" algn="l" rtl="0" fontAlgn="base">
        <a:spcBef>
          <a:spcPct val="20000"/>
        </a:spcBef>
        <a:spcAft>
          <a:spcPct val="0"/>
        </a:spcAft>
        <a:buSzPct val="85000"/>
        <a:buChar char="•"/>
        <a:defRPr sz="1600">
          <a:solidFill>
            <a:srgbClr val="1C1C1C"/>
          </a:solidFill>
          <a:latin typeface="+mn-lt"/>
        </a:defRPr>
      </a:lvl4pPr>
      <a:lvl5pPr marL="1314450" indent="-171450" algn="l" rtl="0" fontAlgn="base">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2.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r>
              <a:rPr lang="en-US" dirty="0" smtClean="0"/>
              <a:t>Day  2  Recap and overview</a:t>
            </a:r>
            <a:endParaRPr lang="en-US" dirty="0"/>
          </a:p>
        </p:txBody>
      </p:sp>
      <p:sp>
        <p:nvSpPr>
          <p:cNvPr id="3" name="Subtitle 2"/>
          <p:cNvSpPr>
            <a:spLocks noGrp="1"/>
          </p:cNvSpPr>
          <p:nvPr>
            <p:ph type="subTitle" sz="quarter" idx="1"/>
          </p:nvPr>
        </p:nvSpPr>
        <p:spPr/>
        <p:txBody>
          <a:bodyPr/>
          <a:lstStyle/>
          <a:p>
            <a:r>
              <a:rPr lang="en-US" dirty="0" smtClean="0"/>
              <a:t>HVAC System &amp; Controls Training</a:t>
            </a:r>
            <a:endParaRPr lang="en-US" dirty="0"/>
          </a:p>
        </p:txBody>
      </p:sp>
      <p:pic>
        <p:nvPicPr>
          <p:cNvPr id="8"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090" y="2168329"/>
            <a:ext cx="2286383" cy="441522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descr="100_638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5768" y="2503602"/>
            <a:ext cx="4022435" cy="3784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19340" y="2604748"/>
            <a:ext cx="2361329" cy="358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altLang="en-US" smtClean="0"/>
              <a:t>IPC 9511/21  </a:t>
            </a:r>
            <a:r>
              <a:rPr lang="en-US" altLang="en-US" dirty="0" smtClean="0"/>
              <a:t>Overview</a:t>
            </a:r>
            <a:br>
              <a:rPr lang="en-US" altLang="en-US" dirty="0" smtClean="0"/>
            </a:br>
            <a:r>
              <a:rPr lang="en-US" altLang="en-US" dirty="0" smtClean="0"/>
              <a:t>Water Cooled Chiller Plant Automation</a:t>
            </a:r>
            <a:endParaRPr lang="en-CA" altLang="en-US" dirty="0" smtClean="0"/>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r="70749" b="53689"/>
          <a:stretch/>
        </p:blipFill>
        <p:spPr>
          <a:xfrm>
            <a:off x="6393479" y="2290575"/>
            <a:ext cx="2218625" cy="1975837"/>
          </a:xfrm>
          <a:prstGeom prst="rect">
            <a:avLst/>
          </a:prstGeom>
        </p:spPr>
      </p:pic>
      <p:sp>
        <p:nvSpPr>
          <p:cNvPr id="6" name="Rectangle 7"/>
          <p:cNvSpPr>
            <a:spLocks noChangeArrowheads="1"/>
          </p:cNvSpPr>
          <p:nvPr/>
        </p:nvSpPr>
        <p:spPr bwMode="auto">
          <a:xfrm>
            <a:off x="-209384" y="1554599"/>
            <a:ext cx="6223390" cy="5324535"/>
          </a:xfrm>
          <a:prstGeom prst="rect">
            <a:avLst/>
          </a:prstGeom>
          <a:solidFill>
            <a:schemeClr val="bg1"/>
          </a:solidFill>
          <a:ln>
            <a:noFill/>
          </a:ln>
          <a:effectLst/>
          <a:extLst/>
        </p:spPr>
        <p:txBody>
          <a:bodyPr wrap="square">
            <a:spAutoFit/>
          </a:bodyPr>
          <a:lstStyle>
            <a:lvl1pPr marL="342900" indent="-342900" eaLnBrk="0" hangingPunct="0">
              <a:spcBef>
                <a:spcPct val="20000"/>
              </a:spcBef>
              <a:buSzPct val="85000"/>
              <a:buChar char="•"/>
              <a:defRPr sz="2000">
                <a:solidFill>
                  <a:srgbClr val="1C1C1C"/>
                </a:solidFill>
                <a:latin typeface="Lucida Sans" pitchFamily="34" charset="0"/>
              </a:defRPr>
            </a:lvl1pPr>
            <a:lvl2pPr marL="800100" indent="-342900"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marL="457200" lvl="1" indent="0" eaLnBrk="1" hangingPunct="1">
              <a:spcBef>
                <a:spcPct val="0"/>
              </a:spcBef>
              <a:buSzTx/>
              <a:buNone/>
            </a:pPr>
            <a:r>
              <a:rPr lang="en-US" altLang="en-US" sz="2000" b="1" dirty="0" smtClean="0">
                <a:solidFill>
                  <a:srgbClr val="FF0000"/>
                </a:solidFill>
                <a:latin typeface="+mn-lt"/>
              </a:rPr>
              <a:t>Our UNIQUE capabilities </a:t>
            </a:r>
            <a:r>
              <a:rPr lang="en-US" altLang="en-US" sz="2000" dirty="0" smtClean="0">
                <a:solidFill>
                  <a:srgbClr val="FF0000"/>
                </a:solidFill>
                <a:latin typeface="+mn-lt"/>
              </a:rPr>
              <a:t>:</a:t>
            </a:r>
            <a:endParaRPr lang="en-US" altLang="en-US" sz="2000" dirty="0">
              <a:solidFill>
                <a:srgbClr val="FF0000"/>
              </a:solidFill>
              <a:latin typeface="+mn-lt"/>
            </a:endParaRPr>
          </a:p>
          <a:p>
            <a:pPr lvl="1" eaLnBrk="1" hangingPunct="1">
              <a:spcBef>
                <a:spcPct val="0"/>
              </a:spcBef>
              <a:buSzTx/>
              <a:buFontTx/>
              <a:buAutoNum type="arabicPeriod"/>
            </a:pPr>
            <a:endParaRPr lang="en-US" altLang="en-US" sz="2000" dirty="0" smtClean="0">
              <a:solidFill>
                <a:schemeClr val="tx1"/>
              </a:solidFill>
              <a:latin typeface="+mn-lt"/>
            </a:endParaRPr>
          </a:p>
          <a:p>
            <a:pPr lvl="1" eaLnBrk="1" hangingPunct="1">
              <a:spcBef>
                <a:spcPct val="0"/>
              </a:spcBef>
              <a:buSzTx/>
              <a:buFontTx/>
              <a:buAutoNum type="arabicPeriod"/>
            </a:pPr>
            <a:r>
              <a:rPr lang="en-US" altLang="en-US" sz="2000" dirty="0" smtClean="0">
                <a:solidFill>
                  <a:schemeClr val="tx1"/>
                </a:solidFill>
                <a:latin typeface="+mn-lt"/>
              </a:rPr>
              <a:t>Optimizes staging of primary pumps for true best efficiency (PSPC)</a:t>
            </a:r>
          </a:p>
          <a:p>
            <a:pPr lvl="1" eaLnBrk="1" hangingPunct="1">
              <a:spcBef>
                <a:spcPct val="0"/>
              </a:spcBef>
              <a:buSzTx/>
              <a:buFontTx/>
              <a:buAutoNum type="arabicPeriod"/>
            </a:pPr>
            <a:r>
              <a:rPr lang="en-US" altLang="en-US" sz="2000" dirty="0">
                <a:solidFill>
                  <a:schemeClr val="tx1"/>
                </a:solidFill>
              </a:rPr>
              <a:t>Quadratic control curve for optimized system delta T, and plant efficiency with </a:t>
            </a:r>
            <a:r>
              <a:rPr lang="en-US" altLang="en-US" sz="2000" dirty="0" smtClean="0">
                <a:solidFill>
                  <a:schemeClr val="tx1"/>
                </a:solidFill>
              </a:rPr>
              <a:t>comfort</a:t>
            </a:r>
          </a:p>
          <a:p>
            <a:pPr lvl="1" eaLnBrk="1" hangingPunct="1">
              <a:spcBef>
                <a:spcPct val="0"/>
              </a:spcBef>
              <a:buSzTx/>
              <a:buFontTx/>
              <a:buAutoNum type="arabicPeriod"/>
            </a:pPr>
            <a:r>
              <a:rPr lang="en-US" altLang="en-US" sz="2000" dirty="0">
                <a:solidFill>
                  <a:schemeClr val="tx1"/>
                </a:solidFill>
              </a:rPr>
              <a:t>Can convert 3-way valve distribution systems to variable flow</a:t>
            </a:r>
          </a:p>
          <a:p>
            <a:pPr lvl="1" eaLnBrk="1" hangingPunct="1">
              <a:spcBef>
                <a:spcPct val="0"/>
              </a:spcBef>
              <a:buSzTx/>
              <a:buFontTx/>
              <a:buAutoNum type="arabicPeriod"/>
            </a:pPr>
            <a:r>
              <a:rPr lang="en-US" altLang="en-US" sz="2000" dirty="0" smtClean="0">
                <a:solidFill>
                  <a:schemeClr val="tx1"/>
                </a:solidFill>
                <a:latin typeface="+mn-lt"/>
              </a:rPr>
              <a:t>Remote device serial communications configurable from the setup screen</a:t>
            </a:r>
          </a:p>
          <a:p>
            <a:pPr lvl="1" eaLnBrk="1" hangingPunct="1">
              <a:spcBef>
                <a:spcPct val="0"/>
              </a:spcBef>
              <a:buSzTx/>
              <a:buFontTx/>
              <a:buAutoNum type="arabicPeriod"/>
            </a:pPr>
            <a:r>
              <a:rPr lang="en-US" altLang="en-US" sz="2000" b="1" dirty="0" smtClean="0">
                <a:solidFill>
                  <a:schemeClr val="tx1"/>
                </a:solidFill>
              </a:rPr>
              <a:t>Available </a:t>
            </a:r>
            <a:r>
              <a:rPr lang="en-US" altLang="en-US" sz="2000" b="1" dirty="0">
                <a:solidFill>
                  <a:schemeClr val="tx1"/>
                </a:solidFill>
              </a:rPr>
              <a:t>as basic </a:t>
            </a:r>
            <a:r>
              <a:rPr lang="en-US" altLang="en-US" sz="2000" b="1" dirty="0" smtClean="0">
                <a:solidFill>
                  <a:schemeClr val="tx1"/>
                </a:solidFill>
              </a:rPr>
              <a:t>90.1-2013 </a:t>
            </a:r>
            <a:r>
              <a:rPr lang="en-US" altLang="en-US" sz="2000" b="1" dirty="0">
                <a:solidFill>
                  <a:schemeClr val="tx1"/>
                </a:solidFill>
              </a:rPr>
              <a:t>compliant configuration, and owner can upgrade to </a:t>
            </a:r>
            <a:r>
              <a:rPr lang="en-US" altLang="en-US" sz="2000" b="1" dirty="0">
                <a:solidFill>
                  <a:srgbClr val="00A9E0"/>
                </a:solidFill>
              </a:rPr>
              <a:t>higher optimization modules at future date</a:t>
            </a:r>
          </a:p>
          <a:p>
            <a:pPr lvl="1" eaLnBrk="1" hangingPunct="1">
              <a:spcBef>
                <a:spcPct val="0"/>
              </a:spcBef>
              <a:buSzTx/>
              <a:buFontTx/>
              <a:buAutoNum type="arabicPeriod"/>
            </a:pPr>
            <a:endParaRPr lang="en-US" altLang="en-US" sz="2000" dirty="0" smtClean="0">
              <a:solidFill>
                <a:schemeClr val="bg2">
                  <a:lumMod val="75000"/>
                </a:schemeClr>
              </a:solidFill>
              <a:latin typeface="+mn-lt"/>
            </a:endParaRPr>
          </a:p>
          <a:p>
            <a:pPr marL="457200" lvl="1" indent="0" eaLnBrk="1" hangingPunct="1">
              <a:spcBef>
                <a:spcPct val="0"/>
              </a:spcBef>
              <a:buSzTx/>
              <a:buNone/>
            </a:pPr>
            <a:endParaRPr lang="en-US" altLang="en-US" sz="2000" dirty="0">
              <a:solidFill>
                <a:schemeClr val="tx1">
                  <a:lumMod val="75000"/>
                  <a:lumOff val="25000"/>
                </a:schemeClr>
              </a:solidFill>
              <a:latin typeface="+mn-lt"/>
            </a:endParaRPr>
          </a:p>
        </p:txBody>
      </p:sp>
      <p:pic>
        <p:nvPicPr>
          <p:cNvPr id="5" name="Picture 1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69375" y="1538815"/>
            <a:ext cx="9239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75606" y="4187950"/>
            <a:ext cx="3319384" cy="1845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42470224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en-US" dirty="0" smtClean="0"/>
              <a:t>What about Variable Primary Flow</a:t>
            </a:r>
            <a:endParaRPr lang="en-US" dirty="0"/>
          </a:p>
        </p:txBody>
      </p:sp>
      <p:pic>
        <p:nvPicPr>
          <p:cNvPr id="3" name="Picture 2"/>
          <p:cNvPicPr>
            <a:picLocks noChangeAspect="1"/>
          </p:cNvPicPr>
          <p:nvPr/>
        </p:nvPicPr>
        <p:blipFill>
          <a:blip r:embed="rId3"/>
          <a:stretch>
            <a:fillRect/>
          </a:stretch>
        </p:blipFill>
        <p:spPr>
          <a:xfrm>
            <a:off x="473670" y="1566949"/>
            <a:ext cx="8519832" cy="4063006"/>
          </a:xfrm>
          <a:prstGeom prst="rect">
            <a:avLst/>
          </a:prstGeom>
        </p:spPr>
      </p:pic>
    </p:spTree>
    <p:extLst>
      <p:ext uri="{BB962C8B-B14F-4D97-AF65-F5344CB8AC3E}">
        <p14:creationId xmlns:p14="http://schemas.microsoft.com/office/powerpoint/2010/main" val="11269816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en-US" dirty="0" smtClean="0"/>
              <a:t>Controls offering – Michael Piotrowski</a:t>
            </a:r>
            <a:endParaRPr lang="en-US" dirty="0"/>
          </a:p>
        </p:txBody>
      </p:sp>
    </p:spTree>
    <p:extLst>
      <p:ext uri="{BB962C8B-B14F-4D97-AF65-F5344CB8AC3E}">
        <p14:creationId xmlns:p14="http://schemas.microsoft.com/office/powerpoint/2010/main" val="61190659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en-US" dirty="0" smtClean="0"/>
              <a:t>Agenda  Day </a:t>
            </a:r>
            <a:r>
              <a:rPr lang="en-US" dirty="0" smtClean="0"/>
              <a:t>One – review and questions</a:t>
            </a:r>
            <a:endParaRPr lang="en-US" dirty="0"/>
          </a:p>
        </p:txBody>
      </p:sp>
      <p:pic>
        <p:nvPicPr>
          <p:cNvPr id="2" name="Picture 1"/>
          <p:cNvPicPr>
            <a:picLocks noChangeAspect="1"/>
          </p:cNvPicPr>
          <p:nvPr/>
        </p:nvPicPr>
        <p:blipFill>
          <a:blip r:embed="rId3"/>
          <a:stretch>
            <a:fillRect/>
          </a:stretch>
        </p:blipFill>
        <p:spPr>
          <a:xfrm>
            <a:off x="351426" y="1759309"/>
            <a:ext cx="8573189" cy="3718856"/>
          </a:xfrm>
          <a:prstGeom prst="rect">
            <a:avLst/>
          </a:prstGeom>
        </p:spPr>
      </p:pic>
    </p:spTree>
    <p:extLst>
      <p:ext uri="{BB962C8B-B14F-4D97-AF65-F5344CB8AC3E}">
        <p14:creationId xmlns:p14="http://schemas.microsoft.com/office/powerpoint/2010/main" val="27132644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en-US" dirty="0" smtClean="0"/>
              <a:t>Questions / notes on Day 1</a:t>
            </a:r>
            <a:endParaRPr lang="en-US" dirty="0"/>
          </a:p>
        </p:txBody>
      </p:sp>
    </p:spTree>
    <p:extLst>
      <p:ext uri="{BB962C8B-B14F-4D97-AF65-F5344CB8AC3E}">
        <p14:creationId xmlns:p14="http://schemas.microsoft.com/office/powerpoint/2010/main" val="38230490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en-US" dirty="0" smtClean="0"/>
              <a:t>Agenda  Day Two</a:t>
            </a:r>
            <a:endParaRPr lang="en-US" dirty="0"/>
          </a:p>
        </p:txBody>
      </p:sp>
      <p:pic>
        <p:nvPicPr>
          <p:cNvPr id="2" name="Picture 1"/>
          <p:cNvPicPr>
            <a:picLocks noChangeAspect="1"/>
          </p:cNvPicPr>
          <p:nvPr/>
        </p:nvPicPr>
        <p:blipFill>
          <a:blip r:embed="rId3"/>
          <a:stretch>
            <a:fillRect/>
          </a:stretch>
        </p:blipFill>
        <p:spPr>
          <a:xfrm>
            <a:off x="473670" y="1607520"/>
            <a:ext cx="8021062" cy="4705490"/>
          </a:xfrm>
          <a:prstGeom prst="rect">
            <a:avLst/>
          </a:prstGeom>
        </p:spPr>
      </p:pic>
    </p:spTree>
    <p:extLst>
      <p:ext uri="{BB962C8B-B14F-4D97-AF65-F5344CB8AC3E}">
        <p14:creationId xmlns:p14="http://schemas.microsoft.com/office/powerpoint/2010/main" val="17553302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en-US" dirty="0" smtClean="0"/>
              <a:t>Design Envelope Technology</a:t>
            </a:r>
            <a:br>
              <a:rPr lang="en-US" dirty="0" smtClean="0"/>
            </a:br>
            <a:r>
              <a:rPr lang="en-US" dirty="0" smtClean="0"/>
              <a:t>Integrating: controls, pumps, and fabrication</a:t>
            </a:r>
            <a:endParaRPr lang="en-US"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70749" b="53689"/>
          <a:stretch/>
        </p:blipFill>
        <p:spPr>
          <a:xfrm>
            <a:off x="3054101" y="2821840"/>
            <a:ext cx="2869946" cy="2555883"/>
          </a:xfrm>
          <a:prstGeom prst="rect">
            <a:avLst/>
          </a:prstGeom>
        </p:spPr>
      </p:pic>
      <p:pic>
        <p:nvPicPr>
          <p:cNvPr id="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7250" y="2670050"/>
            <a:ext cx="2022041" cy="2812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4005" y="2502284"/>
            <a:ext cx="2967783" cy="303580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11659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en-US" dirty="0" smtClean="0"/>
              <a:t>Design Envelope Technology</a:t>
            </a:r>
            <a:br>
              <a:rPr lang="en-US" dirty="0" smtClean="0"/>
            </a:br>
            <a:r>
              <a:rPr lang="en-US" dirty="0" smtClean="0"/>
              <a:t>Integrating: controls, pumps, and fabrication</a:t>
            </a:r>
            <a:endParaRPr lang="en-US" dirty="0"/>
          </a:p>
        </p:txBody>
      </p:sp>
      <p:sp>
        <p:nvSpPr>
          <p:cNvPr id="8" name="Rectangle 7"/>
          <p:cNvSpPr>
            <a:spLocks noChangeArrowheads="1"/>
          </p:cNvSpPr>
          <p:nvPr/>
        </p:nvSpPr>
        <p:spPr bwMode="auto">
          <a:xfrm>
            <a:off x="-133490" y="1683415"/>
            <a:ext cx="6147495" cy="4401205"/>
          </a:xfrm>
          <a:prstGeom prst="rect">
            <a:avLst/>
          </a:prstGeom>
          <a:solidFill>
            <a:schemeClr val="bg1"/>
          </a:solidFill>
          <a:ln>
            <a:noFill/>
          </a:ln>
          <a:effectLst/>
          <a:extLst/>
        </p:spPr>
        <p:txBody>
          <a:bodyPr wrap="square">
            <a:spAutoFit/>
          </a:bodyPr>
          <a:lstStyle>
            <a:lvl1pPr marL="342900" indent="-342900" eaLnBrk="0" hangingPunct="0">
              <a:spcBef>
                <a:spcPct val="20000"/>
              </a:spcBef>
              <a:buSzPct val="85000"/>
              <a:buChar char="•"/>
              <a:defRPr sz="2000">
                <a:solidFill>
                  <a:srgbClr val="1C1C1C"/>
                </a:solidFill>
                <a:latin typeface="Lucida Sans" pitchFamily="34" charset="0"/>
              </a:defRPr>
            </a:lvl1pPr>
            <a:lvl2pPr marL="800100" indent="-342900"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marL="457200" lvl="1" indent="0" eaLnBrk="1" hangingPunct="1">
              <a:spcBef>
                <a:spcPct val="0"/>
              </a:spcBef>
              <a:buSzTx/>
              <a:buNone/>
            </a:pPr>
            <a:r>
              <a:rPr lang="en-US" altLang="en-US" sz="2800" b="1" dirty="0" smtClean="0">
                <a:solidFill>
                  <a:srgbClr val="FF0000"/>
                </a:solidFill>
                <a:latin typeface="+mn-lt"/>
              </a:rPr>
              <a:t>LOCKING IN THE SPEC;</a:t>
            </a:r>
            <a:endParaRPr lang="en-US" altLang="en-US" sz="2800" dirty="0">
              <a:solidFill>
                <a:srgbClr val="FF0000"/>
              </a:solidFill>
              <a:latin typeface="+mn-lt"/>
            </a:endParaRPr>
          </a:p>
          <a:p>
            <a:pPr lvl="1" eaLnBrk="1" hangingPunct="1">
              <a:spcBef>
                <a:spcPct val="0"/>
              </a:spcBef>
              <a:buSzTx/>
              <a:buFontTx/>
              <a:buAutoNum type="arabicPeriod"/>
            </a:pPr>
            <a:endParaRPr lang="en-US" altLang="en-US" sz="2800" dirty="0" smtClean="0">
              <a:solidFill>
                <a:schemeClr val="tx1"/>
              </a:solidFill>
              <a:latin typeface="+mn-lt"/>
            </a:endParaRPr>
          </a:p>
          <a:p>
            <a:pPr lvl="1" eaLnBrk="1" hangingPunct="1">
              <a:spcBef>
                <a:spcPct val="0"/>
              </a:spcBef>
              <a:buSzTx/>
              <a:buFontTx/>
              <a:buAutoNum type="arabicPeriod"/>
            </a:pPr>
            <a:r>
              <a:rPr lang="en-US" altLang="en-US" sz="2800" dirty="0" smtClean="0">
                <a:solidFill>
                  <a:schemeClr val="tx1"/>
                </a:solidFill>
                <a:latin typeface="+mn-lt"/>
              </a:rPr>
              <a:t>DE Pumps</a:t>
            </a:r>
          </a:p>
          <a:p>
            <a:pPr lvl="1" eaLnBrk="1" hangingPunct="1">
              <a:spcBef>
                <a:spcPct val="0"/>
              </a:spcBef>
              <a:buSzTx/>
              <a:buFontTx/>
              <a:buAutoNum type="arabicPeriod"/>
            </a:pPr>
            <a:r>
              <a:rPr lang="en-US" altLang="en-US" sz="2800" b="1" dirty="0" smtClean="0">
                <a:solidFill>
                  <a:schemeClr val="tx1"/>
                </a:solidFill>
                <a:latin typeface="+mn-lt"/>
              </a:rPr>
              <a:t>DE Pumps with PSPC </a:t>
            </a:r>
          </a:p>
          <a:p>
            <a:pPr lvl="1" eaLnBrk="1" hangingPunct="1">
              <a:spcBef>
                <a:spcPct val="0"/>
              </a:spcBef>
              <a:buSzTx/>
              <a:buFontTx/>
              <a:buAutoNum type="arabicPeriod"/>
            </a:pPr>
            <a:r>
              <a:rPr lang="en-US" altLang="en-US" sz="2800" b="1" dirty="0" smtClean="0">
                <a:solidFill>
                  <a:schemeClr val="tx1"/>
                </a:solidFill>
                <a:latin typeface="+mn-lt"/>
              </a:rPr>
              <a:t>DE Pumps on VPF with PSPC on IPS/IPC</a:t>
            </a:r>
          </a:p>
          <a:p>
            <a:pPr lvl="1" eaLnBrk="1" hangingPunct="1">
              <a:spcBef>
                <a:spcPct val="0"/>
              </a:spcBef>
              <a:buSzTx/>
              <a:buFontTx/>
              <a:buAutoNum type="arabicPeriod"/>
            </a:pPr>
            <a:r>
              <a:rPr lang="en-US" altLang="en-US" sz="2800" b="1" dirty="0" smtClean="0">
                <a:solidFill>
                  <a:schemeClr val="tx1"/>
                </a:solidFill>
                <a:latin typeface="+mn-lt"/>
              </a:rPr>
              <a:t>DE </a:t>
            </a:r>
            <a:r>
              <a:rPr lang="en-US" altLang="en-US" sz="2800" b="1" dirty="0" err="1" smtClean="0">
                <a:solidFill>
                  <a:schemeClr val="tx1"/>
                </a:solidFill>
                <a:latin typeface="+mn-lt"/>
              </a:rPr>
              <a:t>iFMS</a:t>
            </a:r>
            <a:r>
              <a:rPr lang="en-US" altLang="en-US" sz="2800" b="1" dirty="0" smtClean="0">
                <a:solidFill>
                  <a:schemeClr val="tx1"/>
                </a:solidFill>
                <a:latin typeface="+mn-lt"/>
              </a:rPr>
              <a:t> (with PSPC on IPS/IPC)</a:t>
            </a:r>
            <a:endParaRPr lang="en-US" altLang="en-US" sz="2800" b="1" dirty="0">
              <a:solidFill>
                <a:srgbClr val="00A9E0"/>
              </a:solidFill>
            </a:endParaRPr>
          </a:p>
          <a:p>
            <a:pPr lvl="1" eaLnBrk="1" hangingPunct="1">
              <a:spcBef>
                <a:spcPct val="0"/>
              </a:spcBef>
              <a:buSzTx/>
              <a:buFontTx/>
              <a:buAutoNum type="arabicPeriod"/>
            </a:pPr>
            <a:endParaRPr lang="en-US" altLang="en-US" sz="2800" dirty="0" smtClean="0">
              <a:solidFill>
                <a:schemeClr val="bg2">
                  <a:lumMod val="75000"/>
                </a:schemeClr>
              </a:solidFill>
              <a:latin typeface="+mn-lt"/>
            </a:endParaRPr>
          </a:p>
          <a:p>
            <a:pPr marL="457200" lvl="1" indent="0" eaLnBrk="1" hangingPunct="1">
              <a:spcBef>
                <a:spcPct val="0"/>
              </a:spcBef>
              <a:buSzTx/>
              <a:buNone/>
            </a:pPr>
            <a:endParaRPr lang="en-US" altLang="en-US" sz="2800" dirty="0">
              <a:solidFill>
                <a:schemeClr val="tx1">
                  <a:lumMod val="75000"/>
                  <a:lumOff val="25000"/>
                </a:schemeClr>
              </a:solidFill>
              <a:latin typeface="+mn-lt"/>
            </a:endParaRPr>
          </a:p>
        </p:txBody>
      </p:sp>
      <p:sp>
        <p:nvSpPr>
          <p:cNvPr id="9" name="Rectangle 8"/>
          <p:cNvSpPr>
            <a:spLocks noChangeArrowheads="1"/>
          </p:cNvSpPr>
          <p:nvPr/>
        </p:nvSpPr>
        <p:spPr bwMode="auto">
          <a:xfrm>
            <a:off x="6259990" y="1683415"/>
            <a:ext cx="2884010" cy="3970318"/>
          </a:xfrm>
          <a:prstGeom prst="rect">
            <a:avLst/>
          </a:prstGeom>
          <a:solidFill>
            <a:schemeClr val="bg1"/>
          </a:solidFill>
          <a:ln>
            <a:noFill/>
          </a:ln>
          <a:effectLst/>
          <a:extLst/>
        </p:spPr>
        <p:txBody>
          <a:bodyPr wrap="square">
            <a:spAutoFit/>
          </a:bodyPr>
          <a:lstStyle>
            <a:lvl1pPr marL="342900" indent="-342900" eaLnBrk="0" hangingPunct="0">
              <a:spcBef>
                <a:spcPct val="20000"/>
              </a:spcBef>
              <a:buSzPct val="85000"/>
              <a:buChar char="•"/>
              <a:defRPr sz="2000">
                <a:solidFill>
                  <a:srgbClr val="1C1C1C"/>
                </a:solidFill>
                <a:latin typeface="Lucida Sans" pitchFamily="34" charset="0"/>
              </a:defRPr>
            </a:lvl1pPr>
            <a:lvl2pPr marL="800100" indent="-342900"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marL="457200" lvl="1" indent="0" eaLnBrk="1" hangingPunct="1">
              <a:spcBef>
                <a:spcPct val="0"/>
              </a:spcBef>
              <a:buSzTx/>
              <a:buNone/>
            </a:pPr>
            <a:r>
              <a:rPr lang="en-US" altLang="en-US" sz="2800" b="1" dirty="0" smtClean="0">
                <a:solidFill>
                  <a:srgbClr val="FF0000"/>
                </a:solidFill>
                <a:latin typeface="+mn-lt"/>
              </a:rPr>
              <a:t>Win rates</a:t>
            </a:r>
            <a:endParaRPr lang="en-US" altLang="en-US" sz="2800" dirty="0">
              <a:solidFill>
                <a:srgbClr val="FF0000"/>
              </a:solidFill>
              <a:latin typeface="+mn-lt"/>
            </a:endParaRPr>
          </a:p>
          <a:p>
            <a:pPr lvl="1" eaLnBrk="1" hangingPunct="1">
              <a:spcBef>
                <a:spcPct val="0"/>
              </a:spcBef>
              <a:buSzTx/>
              <a:buFontTx/>
              <a:buAutoNum type="arabicPeriod"/>
            </a:pPr>
            <a:endParaRPr lang="en-US" altLang="en-US" sz="2800" dirty="0" smtClean="0">
              <a:solidFill>
                <a:schemeClr val="tx1"/>
              </a:solidFill>
              <a:latin typeface="+mn-lt"/>
            </a:endParaRPr>
          </a:p>
          <a:p>
            <a:pPr lvl="1" eaLnBrk="1" hangingPunct="1">
              <a:spcBef>
                <a:spcPct val="0"/>
              </a:spcBef>
              <a:buSzTx/>
              <a:buFontTx/>
              <a:buAutoNum type="arabicPeriod"/>
            </a:pPr>
            <a:r>
              <a:rPr lang="en-US" altLang="en-US" sz="2800" b="1" dirty="0" smtClean="0">
                <a:solidFill>
                  <a:schemeClr val="tx1"/>
                </a:solidFill>
                <a:latin typeface="+mn-lt"/>
              </a:rPr>
              <a:t>  35%</a:t>
            </a:r>
          </a:p>
          <a:p>
            <a:pPr lvl="1" eaLnBrk="1" hangingPunct="1">
              <a:spcBef>
                <a:spcPct val="0"/>
              </a:spcBef>
              <a:buSzTx/>
              <a:buFontTx/>
              <a:buAutoNum type="arabicPeriod"/>
            </a:pPr>
            <a:r>
              <a:rPr lang="en-US" altLang="en-US" sz="2800" b="1" dirty="0" smtClean="0">
                <a:solidFill>
                  <a:schemeClr val="tx1"/>
                </a:solidFill>
                <a:latin typeface="+mn-lt"/>
              </a:rPr>
              <a:t>  40%</a:t>
            </a:r>
          </a:p>
          <a:p>
            <a:pPr lvl="1" eaLnBrk="1" hangingPunct="1">
              <a:spcBef>
                <a:spcPct val="0"/>
              </a:spcBef>
              <a:buSzTx/>
              <a:buFontTx/>
              <a:buAutoNum type="arabicPeriod"/>
            </a:pPr>
            <a:r>
              <a:rPr lang="en-US" altLang="en-US" sz="2800" b="1" dirty="0" smtClean="0">
                <a:solidFill>
                  <a:schemeClr val="tx1"/>
                </a:solidFill>
                <a:latin typeface="+mn-lt"/>
              </a:rPr>
              <a:t>  80%</a:t>
            </a:r>
          </a:p>
          <a:p>
            <a:pPr lvl="1" eaLnBrk="1" hangingPunct="1">
              <a:spcBef>
                <a:spcPct val="0"/>
              </a:spcBef>
              <a:buSzTx/>
              <a:buFontTx/>
              <a:buAutoNum type="arabicPeriod"/>
            </a:pPr>
            <a:endParaRPr lang="en-US" altLang="en-US" sz="2800" b="1" dirty="0" smtClean="0">
              <a:solidFill>
                <a:schemeClr val="tx1"/>
              </a:solidFill>
              <a:latin typeface="+mn-lt"/>
            </a:endParaRPr>
          </a:p>
          <a:p>
            <a:pPr lvl="1" eaLnBrk="1" hangingPunct="1">
              <a:spcBef>
                <a:spcPct val="0"/>
              </a:spcBef>
              <a:buSzTx/>
              <a:buFontTx/>
              <a:buAutoNum type="arabicPeriod"/>
            </a:pPr>
            <a:r>
              <a:rPr lang="en-US" altLang="en-US" sz="2800" b="1" dirty="0" smtClean="0">
                <a:solidFill>
                  <a:schemeClr val="tx1"/>
                </a:solidFill>
              </a:rPr>
              <a:t>  85%</a:t>
            </a:r>
            <a:endParaRPr lang="en-US" altLang="en-US" sz="2800" b="1" dirty="0">
              <a:solidFill>
                <a:schemeClr val="tx1"/>
              </a:solidFill>
            </a:endParaRPr>
          </a:p>
          <a:p>
            <a:pPr lvl="1" eaLnBrk="1" hangingPunct="1">
              <a:spcBef>
                <a:spcPct val="0"/>
              </a:spcBef>
              <a:buSzTx/>
              <a:buFontTx/>
              <a:buAutoNum type="arabicPeriod"/>
            </a:pPr>
            <a:endParaRPr lang="en-US" altLang="en-US" sz="2800" dirty="0" smtClean="0">
              <a:solidFill>
                <a:schemeClr val="bg2">
                  <a:lumMod val="75000"/>
                </a:schemeClr>
              </a:solidFill>
              <a:latin typeface="+mn-lt"/>
            </a:endParaRPr>
          </a:p>
          <a:p>
            <a:pPr marL="457200" lvl="1" indent="0" eaLnBrk="1" hangingPunct="1">
              <a:spcBef>
                <a:spcPct val="0"/>
              </a:spcBef>
              <a:buSzTx/>
              <a:buNone/>
            </a:pPr>
            <a:endParaRPr lang="en-US" altLang="en-US" sz="2800" dirty="0">
              <a:solidFill>
                <a:schemeClr val="tx1">
                  <a:lumMod val="75000"/>
                  <a:lumOff val="25000"/>
                </a:schemeClr>
              </a:solidFill>
              <a:latin typeface="+mn-lt"/>
            </a:endParaRPr>
          </a:p>
        </p:txBody>
      </p:sp>
    </p:spTree>
    <p:extLst>
      <p:ext uri="{BB962C8B-B14F-4D97-AF65-F5344CB8AC3E}">
        <p14:creationId xmlns:p14="http://schemas.microsoft.com/office/powerpoint/2010/main" val="346837912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099" t="19814" r="3521" b="10890"/>
          <a:stretch/>
        </p:blipFill>
        <p:spPr bwMode="auto">
          <a:xfrm>
            <a:off x="247980" y="1487976"/>
            <a:ext cx="8217925" cy="4573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txBox="1">
            <a:spLocks noChangeArrowheads="1"/>
          </p:cNvSpPr>
          <p:nvPr/>
        </p:nvSpPr>
        <p:spPr bwMode="auto">
          <a:xfrm>
            <a:off x="307975" y="673100"/>
            <a:ext cx="8334375" cy="62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37160" rIns="91440" bIns="45720" numCol="1" anchor="t" anchorCtr="0" compatLnSpc="1">
            <a:prstTxWarp prst="textNoShape">
              <a:avLst/>
            </a:prstTxWarp>
          </a:bodyPr>
          <a:lstStyle>
            <a:lvl1pPr algn="l" rtl="0" eaLnBrk="0" fontAlgn="base" hangingPunct="0">
              <a:spcBef>
                <a:spcPct val="0"/>
              </a:spcBef>
              <a:spcAft>
                <a:spcPct val="0"/>
              </a:spcAft>
              <a:defRPr sz="2400" b="1">
                <a:solidFill>
                  <a:srgbClr val="D7252D"/>
                </a:solidFill>
                <a:latin typeface="+mj-lt"/>
                <a:ea typeface="+mj-ea"/>
                <a:cs typeface="+mj-cs"/>
              </a:defRPr>
            </a:lvl1pPr>
            <a:lvl2pPr algn="l" rtl="0" eaLnBrk="0" fontAlgn="base" hangingPunct="0">
              <a:spcBef>
                <a:spcPct val="0"/>
              </a:spcBef>
              <a:spcAft>
                <a:spcPct val="0"/>
              </a:spcAft>
              <a:defRPr sz="2400" b="1">
                <a:solidFill>
                  <a:srgbClr val="D7252D"/>
                </a:solidFill>
                <a:latin typeface="Lucida Sans" pitchFamily="34" charset="0"/>
              </a:defRPr>
            </a:lvl2pPr>
            <a:lvl3pPr algn="l" rtl="0" eaLnBrk="0" fontAlgn="base" hangingPunct="0">
              <a:spcBef>
                <a:spcPct val="0"/>
              </a:spcBef>
              <a:spcAft>
                <a:spcPct val="0"/>
              </a:spcAft>
              <a:defRPr sz="2400" b="1">
                <a:solidFill>
                  <a:srgbClr val="D7252D"/>
                </a:solidFill>
                <a:latin typeface="Lucida Sans" pitchFamily="34" charset="0"/>
              </a:defRPr>
            </a:lvl3pPr>
            <a:lvl4pPr algn="l" rtl="0" eaLnBrk="0" fontAlgn="base" hangingPunct="0">
              <a:spcBef>
                <a:spcPct val="0"/>
              </a:spcBef>
              <a:spcAft>
                <a:spcPct val="0"/>
              </a:spcAft>
              <a:defRPr sz="2400" b="1">
                <a:solidFill>
                  <a:srgbClr val="D7252D"/>
                </a:solidFill>
                <a:latin typeface="Lucida Sans" pitchFamily="34" charset="0"/>
              </a:defRPr>
            </a:lvl4pPr>
            <a:lvl5pPr algn="l" rtl="0" eaLnBrk="0" fontAlgn="base" hangingPunct="0">
              <a:spcBef>
                <a:spcPct val="0"/>
              </a:spcBef>
              <a:spcAft>
                <a:spcPct val="0"/>
              </a:spcAft>
              <a:defRPr sz="2400" b="1">
                <a:solidFill>
                  <a:srgbClr val="D7252D"/>
                </a:solidFill>
                <a:latin typeface="Lucida Sans" pitchFamily="34" charset="0"/>
              </a:defRPr>
            </a:lvl5pPr>
            <a:lvl6pPr marL="457200" algn="l" rtl="0" fontAlgn="base">
              <a:spcBef>
                <a:spcPct val="0"/>
              </a:spcBef>
              <a:spcAft>
                <a:spcPct val="0"/>
              </a:spcAft>
              <a:defRPr sz="2400" b="1">
                <a:solidFill>
                  <a:srgbClr val="D7252D"/>
                </a:solidFill>
                <a:latin typeface="Lucida Sans" pitchFamily="34" charset="0"/>
              </a:defRPr>
            </a:lvl6pPr>
            <a:lvl7pPr marL="914400" algn="l" rtl="0" fontAlgn="base">
              <a:spcBef>
                <a:spcPct val="0"/>
              </a:spcBef>
              <a:spcAft>
                <a:spcPct val="0"/>
              </a:spcAft>
              <a:defRPr sz="2400" b="1">
                <a:solidFill>
                  <a:srgbClr val="D7252D"/>
                </a:solidFill>
                <a:latin typeface="Lucida Sans" pitchFamily="34" charset="0"/>
              </a:defRPr>
            </a:lvl7pPr>
            <a:lvl8pPr marL="1371600" algn="l" rtl="0" fontAlgn="base">
              <a:spcBef>
                <a:spcPct val="0"/>
              </a:spcBef>
              <a:spcAft>
                <a:spcPct val="0"/>
              </a:spcAft>
              <a:defRPr sz="2400" b="1">
                <a:solidFill>
                  <a:srgbClr val="D7252D"/>
                </a:solidFill>
                <a:latin typeface="Lucida Sans" pitchFamily="34" charset="0"/>
              </a:defRPr>
            </a:lvl8pPr>
            <a:lvl9pPr marL="1828800" algn="l" rtl="0" fontAlgn="base">
              <a:spcBef>
                <a:spcPct val="0"/>
              </a:spcBef>
              <a:spcAft>
                <a:spcPct val="0"/>
              </a:spcAft>
              <a:defRPr sz="2400" b="1">
                <a:solidFill>
                  <a:srgbClr val="D7252D"/>
                </a:solidFill>
                <a:latin typeface="Lucida Sans" pitchFamily="34" charset="0"/>
              </a:defRPr>
            </a:lvl9pPr>
          </a:lstStyle>
          <a:p>
            <a:pPr eaLnBrk="1" hangingPunct="1"/>
            <a:r>
              <a:rPr lang="en-US" dirty="0" smtClean="0"/>
              <a:t>Pump: </a:t>
            </a:r>
            <a:r>
              <a:rPr lang="en-US" sz="2000" b="0" dirty="0" err="1" smtClean="0">
                <a:solidFill>
                  <a:schemeClr val="tx1"/>
                </a:solidFill>
              </a:rPr>
              <a:t>Sensorless</a:t>
            </a:r>
            <a:r>
              <a:rPr lang="en-US" sz="2000" b="0" dirty="0" smtClean="0">
                <a:solidFill>
                  <a:schemeClr val="tx1"/>
                </a:solidFill>
              </a:rPr>
              <a:t> Control, in response to variable </a:t>
            </a:r>
            <a:r>
              <a:rPr lang="en-US" sz="2000" b="0" dirty="0" err="1" smtClean="0">
                <a:solidFill>
                  <a:schemeClr val="tx1"/>
                </a:solidFill>
              </a:rPr>
              <a:t>Cv</a:t>
            </a:r>
            <a:r>
              <a:rPr lang="en-US" sz="2000" b="0" dirty="0" smtClean="0">
                <a:solidFill>
                  <a:schemeClr val="tx1"/>
                </a:solidFill>
              </a:rPr>
              <a:t> loads</a:t>
            </a:r>
            <a:endParaRPr lang="en-US" sz="1800" b="0" dirty="0" smtClean="0">
              <a:solidFill>
                <a:schemeClr val="tx1"/>
              </a:solidFill>
            </a:endParaRPr>
          </a:p>
        </p:txBody>
      </p:sp>
      <p:sp>
        <p:nvSpPr>
          <p:cNvPr id="4" name="Text Box 9"/>
          <p:cNvSpPr txBox="1">
            <a:spLocks noChangeArrowheads="1"/>
          </p:cNvSpPr>
          <p:nvPr/>
        </p:nvSpPr>
        <p:spPr bwMode="auto">
          <a:xfrm>
            <a:off x="458101" y="5548030"/>
            <a:ext cx="5961192" cy="707886"/>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spcBef>
                <a:spcPct val="0"/>
              </a:spcBef>
              <a:defRPr b="1">
                <a:solidFill>
                  <a:schemeClr val="tx1"/>
                </a:solidFill>
                <a:latin typeface="Arial" charset="0"/>
                <a:ea typeface="ＭＳ Ｐゴシック" charset="0"/>
              </a:defRPr>
            </a:lvl1pPr>
            <a:lvl2pPr marL="742950" indent="-285750" eaLnBrk="0" hangingPunct="0">
              <a:spcBef>
                <a:spcPct val="0"/>
              </a:spcBef>
              <a:defRPr b="1">
                <a:solidFill>
                  <a:schemeClr val="tx1"/>
                </a:solidFill>
                <a:latin typeface="Arial" charset="0"/>
                <a:ea typeface="ＭＳ Ｐゴシック" charset="0"/>
              </a:defRPr>
            </a:lvl2pPr>
            <a:lvl3pPr marL="1143000" indent="-228600" eaLnBrk="0" hangingPunct="0">
              <a:spcBef>
                <a:spcPct val="0"/>
              </a:spcBef>
              <a:defRPr b="1">
                <a:solidFill>
                  <a:schemeClr val="tx1"/>
                </a:solidFill>
                <a:latin typeface="Arial" charset="0"/>
                <a:ea typeface="ＭＳ Ｐゴシック" charset="0"/>
              </a:defRPr>
            </a:lvl3pPr>
            <a:lvl4pPr marL="1600200" indent="-228600" eaLnBrk="0" hangingPunct="0">
              <a:spcBef>
                <a:spcPct val="0"/>
              </a:spcBef>
              <a:defRPr b="1">
                <a:solidFill>
                  <a:schemeClr val="tx1"/>
                </a:solidFill>
                <a:latin typeface="Arial" charset="0"/>
                <a:ea typeface="ＭＳ Ｐゴシック" charset="0"/>
              </a:defRPr>
            </a:lvl4pPr>
            <a:lvl5pPr marL="2057400" indent="-228600" eaLnBrk="0" hangingPunct="0">
              <a:spcBef>
                <a:spcPct val="0"/>
              </a:spcBef>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spcBef>
                <a:spcPct val="50000"/>
              </a:spcBef>
              <a:buSzTx/>
              <a:defRPr/>
            </a:pPr>
            <a:r>
              <a:rPr lang="en-US" sz="2000" b="0" dirty="0" smtClean="0">
                <a:latin typeface="Lucida Sans" charset="0"/>
              </a:rPr>
              <a:t>Algorithm embedded in controller that mimics performance of sensor</a:t>
            </a:r>
          </a:p>
        </p:txBody>
      </p:sp>
    </p:spTree>
    <p:custDataLst>
      <p:tags r:id="rId1"/>
    </p:custDataLst>
    <p:extLst>
      <p:ext uri="{BB962C8B-B14F-4D97-AF65-F5344CB8AC3E}">
        <p14:creationId xmlns:p14="http://schemas.microsoft.com/office/powerpoint/2010/main" val="2683027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672" y="1410339"/>
            <a:ext cx="7603672" cy="5219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5" name="Freeform 134"/>
          <p:cNvSpPr/>
          <p:nvPr/>
        </p:nvSpPr>
        <p:spPr>
          <a:xfrm>
            <a:off x="391519" y="2943400"/>
            <a:ext cx="2417438" cy="3030411"/>
          </a:xfrm>
          <a:custGeom>
            <a:avLst/>
            <a:gdLst>
              <a:gd name="connsiteX0" fmla="*/ 0 w 1870364"/>
              <a:gd name="connsiteY0" fmla="*/ 2822388 h 2822388"/>
              <a:gd name="connsiteX1" fmla="*/ 332509 w 1870364"/>
              <a:gd name="connsiteY1" fmla="*/ 1035151 h 2822388"/>
              <a:gd name="connsiteX2" fmla="*/ 613064 w 1870364"/>
              <a:gd name="connsiteY2" fmla="*/ 193488 h 2822388"/>
              <a:gd name="connsiteX3" fmla="*/ 893618 w 1870364"/>
              <a:gd name="connsiteY3" fmla="*/ 16842 h 2822388"/>
              <a:gd name="connsiteX4" fmla="*/ 1298864 w 1870364"/>
              <a:gd name="connsiteY4" fmla="*/ 484433 h 2822388"/>
              <a:gd name="connsiteX5" fmla="*/ 1870364 w 1870364"/>
              <a:gd name="connsiteY5" fmla="*/ 1689779 h 282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0364" h="2822388">
                <a:moveTo>
                  <a:pt x="0" y="2822388"/>
                </a:moveTo>
                <a:cubicBezTo>
                  <a:pt x="115166" y="2147844"/>
                  <a:pt x="230332" y="1473301"/>
                  <a:pt x="332509" y="1035151"/>
                </a:cubicBezTo>
                <a:cubicBezTo>
                  <a:pt x="434686" y="597001"/>
                  <a:pt x="519546" y="363206"/>
                  <a:pt x="613064" y="193488"/>
                </a:cubicBezTo>
                <a:cubicBezTo>
                  <a:pt x="706582" y="23770"/>
                  <a:pt x="779318" y="-31649"/>
                  <a:pt x="893618" y="16842"/>
                </a:cubicBezTo>
                <a:cubicBezTo>
                  <a:pt x="1007918" y="65333"/>
                  <a:pt x="1136073" y="205610"/>
                  <a:pt x="1298864" y="484433"/>
                </a:cubicBezTo>
                <a:cubicBezTo>
                  <a:pt x="1461655" y="763256"/>
                  <a:pt x="1666009" y="1226517"/>
                  <a:pt x="1870364" y="1689779"/>
                </a:cubicBez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6" name="Freeform 135"/>
          <p:cNvSpPr/>
          <p:nvPr/>
        </p:nvSpPr>
        <p:spPr>
          <a:xfrm>
            <a:off x="794425" y="2943400"/>
            <a:ext cx="3424703" cy="3036083"/>
          </a:xfrm>
          <a:custGeom>
            <a:avLst/>
            <a:gdLst>
              <a:gd name="connsiteX0" fmla="*/ 0 w 2649682"/>
              <a:gd name="connsiteY0" fmla="*/ 2232898 h 2232898"/>
              <a:gd name="connsiteX1" fmla="*/ 446809 w 2649682"/>
              <a:gd name="connsiteY1" fmla="*/ 861298 h 2232898"/>
              <a:gd name="connsiteX2" fmla="*/ 997528 w 2649682"/>
              <a:gd name="connsiteY2" fmla="*/ 154716 h 2232898"/>
              <a:gd name="connsiteX3" fmla="*/ 1517073 w 2649682"/>
              <a:gd name="connsiteY3" fmla="*/ 50807 h 2232898"/>
              <a:gd name="connsiteX4" fmla="*/ 2649682 w 2649682"/>
              <a:gd name="connsiteY4" fmla="*/ 798953 h 2232898"/>
              <a:gd name="connsiteX5" fmla="*/ 2649682 w 2649682"/>
              <a:gd name="connsiteY5" fmla="*/ 798953 h 223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49682" h="2232898">
                <a:moveTo>
                  <a:pt x="0" y="2232898"/>
                </a:moveTo>
                <a:cubicBezTo>
                  <a:pt x="140277" y="1720280"/>
                  <a:pt x="280554" y="1207662"/>
                  <a:pt x="446809" y="861298"/>
                </a:cubicBezTo>
                <a:cubicBezTo>
                  <a:pt x="613064" y="514934"/>
                  <a:pt x="819151" y="289798"/>
                  <a:pt x="997528" y="154716"/>
                </a:cubicBezTo>
                <a:cubicBezTo>
                  <a:pt x="1175905" y="19634"/>
                  <a:pt x="1241714" y="-56566"/>
                  <a:pt x="1517073" y="50807"/>
                </a:cubicBezTo>
                <a:cubicBezTo>
                  <a:pt x="1792432" y="158180"/>
                  <a:pt x="2649682" y="798953"/>
                  <a:pt x="2649682" y="798953"/>
                </a:cubicBezTo>
                <a:lnTo>
                  <a:pt x="2649682" y="798953"/>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7" name="Freeform 136"/>
          <p:cNvSpPr/>
          <p:nvPr/>
        </p:nvSpPr>
        <p:spPr>
          <a:xfrm>
            <a:off x="1237622" y="2824379"/>
            <a:ext cx="5036328" cy="3155104"/>
          </a:xfrm>
          <a:custGeom>
            <a:avLst/>
            <a:gdLst>
              <a:gd name="connsiteX0" fmla="*/ 0 w 3896591"/>
              <a:gd name="connsiteY0" fmla="*/ 2217242 h 2217242"/>
              <a:gd name="connsiteX1" fmla="*/ 394855 w 3896591"/>
              <a:gd name="connsiteY1" fmla="*/ 1209324 h 2217242"/>
              <a:gd name="connsiteX2" fmla="*/ 883228 w 3896591"/>
              <a:gd name="connsiteY2" fmla="*/ 554697 h 2217242"/>
              <a:gd name="connsiteX3" fmla="*/ 1402773 w 3896591"/>
              <a:gd name="connsiteY3" fmla="*/ 191015 h 2217242"/>
              <a:gd name="connsiteX4" fmla="*/ 1797628 w 3896591"/>
              <a:gd name="connsiteY4" fmla="*/ 14369 h 2217242"/>
              <a:gd name="connsiteX5" fmla="*/ 2140528 w 3896591"/>
              <a:gd name="connsiteY5" fmla="*/ 24760 h 2217242"/>
              <a:gd name="connsiteX6" fmla="*/ 2576946 w 3896591"/>
              <a:gd name="connsiteY6" fmla="*/ 139060 h 2217242"/>
              <a:gd name="connsiteX7" fmla="*/ 3896591 w 3896591"/>
              <a:gd name="connsiteY7" fmla="*/ 617042 h 221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6591" h="2217242">
                <a:moveTo>
                  <a:pt x="0" y="2217242"/>
                </a:moveTo>
                <a:cubicBezTo>
                  <a:pt x="123825" y="1851828"/>
                  <a:pt x="247650" y="1486415"/>
                  <a:pt x="394855" y="1209324"/>
                </a:cubicBezTo>
                <a:cubicBezTo>
                  <a:pt x="542060" y="932233"/>
                  <a:pt x="715242" y="724415"/>
                  <a:pt x="883228" y="554697"/>
                </a:cubicBezTo>
                <a:cubicBezTo>
                  <a:pt x="1051214" y="384979"/>
                  <a:pt x="1250373" y="281070"/>
                  <a:pt x="1402773" y="191015"/>
                </a:cubicBezTo>
                <a:cubicBezTo>
                  <a:pt x="1555173" y="100960"/>
                  <a:pt x="1674669" y="42078"/>
                  <a:pt x="1797628" y="14369"/>
                </a:cubicBezTo>
                <a:cubicBezTo>
                  <a:pt x="1920587" y="-13340"/>
                  <a:pt x="2010642" y="3978"/>
                  <a:pt x="2140528" y="24760"/>
                </a:cubicBezTo>
                <a:cubicBezTo>
                  <a:pt x="2270414" y="45542"/>
                  <a:pt x="2284269" y="40346"/>
                  <a:pt x="2576946" y="139060"/>
                </a:cubicBezTo>
                <a:cubicBezTo>
                  <a:pt x="2869623" y="237774"/>
                  <a:pt x="3383107" y="427408"/>
                  <a:pt x="3896591" y="617042"/>
                </a:cubicBez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8" name="Freeform 137"/>
          <p:cNvSpPr/>
          <p:nvPr/>
        </p:nvSpPr>
        <p:spPr>
          <a:xfrm>
            <a:off x="364658" y="3119308"/>
            <a:ext cx="6106268" cy="2318017"/>
          </a:xfrm>
          <a:custGeom>
            <a:avLst/>
            <a:gdLst>
              <a:gd name="connsiteX0" fmla="*/ 0 w 4821382"/>
              <a:gd name="connsiteY0" fmla="*/ 1620982 h 1628981"/>
              <a:gd name="connsiteX1" fmla="*/ 654628 w 4821382"/>
              <a:gd name="connsiteY1" fmla="*/ 1620982 h 1628981"/>
              <a:gd name="connsiteX2" fmla="*/ 1569028 w 4821382"/>
              <a:gd name="connsiteY2" fmla="*/ 1537854 h 1628981"/>
              <a:gd name="connsiteX3" fmla="*/ 2514600 w 4821382"/>
              <a:gd name="connsiteY3" fmla="*/ 1298864 h 1628981"/>
              <a:gd name="connsiteX4" fmla="*/ 3584864 w 4821382"/>
              <a:gd name="connsiteY4" fmla="*/ 852054 h 1628981"/>
              <a:gd name="connsiteX5" fmla="*/ 4821382 w 4821382"/>
              <a:gd name="connsiteY5" fmla="*/ 0 h 1628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1382" h="1628981">
                <a:moveTo>
                  <a:pt x="0" y="1620982"/>
                </a:moveTo>
                <a:cubicBezTo>
                  <a:pt x="196561" y="1627909"/>
                  <a:pt x="393123" y="1634837"/>
                  <a:pt x="654628" y="1620982"/>
                </a:cubicBezTo>
                <a:cubicBezTo>
                  <a:pt x="916133" y="1607127"/>
                  <a:pt x="1259033" y="1591540"/>
                  <a:pt x="1569028" y="1537854"/>
                </a:cubicBezTo>
                <a:cubicBezTo>
                  <a:pt x="1879023" y="1484168"/>
                  <a:pt x="2178627" y="1413164"/>
                  <a:pt x="2514600" y="1298864"/>
                </a:cubicBezTo>
                <a:cubicBezTo>
                  <a:pt x="2850573" y="1184564"/>
                  <a:pt x="3200400" y="1068531"/>
                  <a:pt x="3584864" y="852054"/>
                </a:cubicBezTo>
                <a:cubicBezTo>
                  <a:pt x="3969328" y="635577"/>
                  <a:pt x="4395355" y="317788"/>
                  <a:pt x="4821382" y="0"/>
                </a:cubicBezTo>
              </a:path>
            </a:pathLst>
          </a:cu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0" name="TextBox 179"/>
          <p:cNvSpPr txBox="1"/>
          <p:nvPr/>
        </p:nvSpPr>
        <p:spPr>
          <a:xfrm>
            <a:off x="967992" y="2536780"/>
            <a:ext cx="1060894" cy="350369"/>
          </a:xfrm>
          <a:prstGeom prst="rect">
            <a:avLst/>
          </a:prstGeom>
          <a:noFill/>
        </p:spPr>
        <p:txBody>
          <a:bodyPr wrap="square" rtlCol="0">
            <a:spAutoFit/>
          </a:bodyPr>
          <a:lstStyle/>
          <a:p>
            <a:r>
              <a:rPr lang="en-GB" sz="1000" b="1" dirty="0" smtClean="0">
                <a:latin typeface="+mn-lt"/>
              </a:rPr>
              <a:t>1P EFFY</a:t>
            </a:r>
            <a:endParaRPr lang="en-GB" sz="1000" b="1" dirty="0">
              <a:latin typeface="+mn-lt"/>
            </a:endParaRPr>
          </a:p>
        </p:txBody>
      </p:sp>
      <p:sp>
        <p:nvSpPr>
          <p:cNvPr id="181" name="TextBox 180"/>
          <p:cNvSpPr txBox="1"/>
          <p:nvPr/>
        </p:nvSpPr>
        <p:spPr>
          <a:xfrm>
            <a:off x="2367626" y="2536780"/>
            <a:ext cx="1060894" cy="350369"/>
          </a:xfrm>
          <a:prstGeom prst="rect">
            <a:avLst/>
          </a:prstGeom>
          <a:noFill/>
        </p:spPr>
        <p:txBody>
          <a:bodyPr wrap="square" rtlCol="0">
            <a:spAutoFit/>
          </a:bodyPr>
          <a:lstStyle/>
          <a:p>
            <a:r>
              <a:rPr lang="en-GB" sz="1000" b="1" dirty="0">
                <a:latin typeface="+mn-lt"/>
              </a:rPr>
              <a:t>2</a:t>
            </a:r>
            <a:r>
              <a:rPr lang="en-GB" sz="1000" b="1" dirty="0" smtClean="0">
                <a:latin typeface="+mn-lt"/>
              </a:rPr>
              <a:t>P EFFY</a:t>
            </a:r>
            <a:endParaRPr lang="en-GB" sz="1000" b="1" dirty="0">
              <a:latin typeface="+mn-lt"/>
            </a:endParaRPr>
          </a:p>
        </p:txBody>
      </p:sp>
      <p:sp>
        <p:nvSpPr>
          <p:cNvPr id="182" name="TextBox 181"/>
          <p:cNvSpPr txBox="1"/>
          <p:nvPr/>
        </p:nvSpPr>
        <p:spPr>
          <a:xfrm>
            <a:off x="3494777" y="2525260"/>
            <a:ext cx="1060894" cy="350369"/>
          </a:xfrm>
          <a:prstGeom prst="rect">
            <a:avLst/>
          </a:prstGeom>
          <a:noFill/>
        </p:spPr>
        <p:txBody>
          <a:bodyPr wrap="square" rtlCol="0">
            <a:spAutoFit/>
          </a:bodyPr>
          <a:lstStyle/>
          <a:p>
            <a:r>
              <a:rPr lang="en-GB" sz="1000" b="1" dirty="0" smtClean="0">
                <a:latin typeface="+mn-lt"/>
              </a:rPr>
              <a:t>3P EFFY</a:t>
            </a:r>
            <a:endParaRPr lang="en-GB" sz="1000" b="1" dirty="0">
              <a:latin typeface="+mn-lt"/>
            </a:endParaRPr>
          </a:p>
        </p:txBody>
      </p:sp>
      <p:sp>
        <p:nvSpPr>
          <p:cNvPr id="201" name="TextBox 200"/>
          <p:cNvSpPr txBox="1"/>
          <p:nvPr/>
        </p:nvSpPr>
        <p:spPr>
          <a:xfrm>
            <a:off x="4802636" y="4870140"/>
            <a:ext cx="1794942" cy="523221"/>
          </a:xfrm>
          <a:prstGeom prst="rect">
            <a:avLst/>
          </a:prstGeom>
          <a:noFill/>
        </p:spPr>
        <p:txBody>
          <a:bodyPr wrap="square" rtlCol="0">
            <a:spAutoFit/>
          </a:bodyPr>
          <a:lstStyle/>
          <a:p>
            <a:r>
              <a:rPr lang="en-GB" sz="1400" b="1" dirty="0" smtClean="0">
                <a:latin typeface="+mn-lt"/>
              </a:rPr>
              <a:t>SPEED BASED STAGING</a:t>
            </a:r>
            <a:endParaRPr lang="en-GB" sz="1400" b="1" dirty="0">
              <a:latin typeface="+mn-lt"/>
            </a:endParaRPr>
          </a:p>
        </p:txBody>
      </p:sp>
      <p:sp>
        <p:nvSpPr>
          <p:cNvPr id="11" name="TextBox 10"/>
          <p:cNvSpPr txBox="1"/>
          <p:nvPr/>
        </p:nvSpPr>
        <p:spPr>
          <a:xfrm>
            <a:off x="6705600" y="3200400"/>
            <a:ext cx="2362200" cy="2462213"/>
          </a:xfrm>
          <a:prstGeom prst="rect">
            <a:avLst/>
          </a:prstGeom>
          <a:noFill/>
        </p:spPr>
        <p:txBody>
          <a:bodyPr wrap="square" rtlCol="0">
            <a:spAutoFit/>
          </a:bodyPr>
          <a:lstStyle/>
          <a:p>
            <a:r>
              <a:rPr lang="en-GB" sz="1400" b="1" dirty="0" smtClean="0">
                <a:latin typeface="+mn-lt"/>
              </a:rPr>
              <a:t>Energy Savings:</a:t>
            </a:r>
          </a:p>
          <a:p>
            <a:r>
              <a:rPr lang="en-GB" sz="1400" dirty="0" smtClean="0">
                <a:latin typeface="+mn-lt"/>
              </a:rPr>
              <a:t>3 x 40HP Pumps</a:t>
            </a:r>
          </a:p>
          <a:p>
            <a:endParaRPr lang="en-GB" sz="1400" dirty="0">
              <a:latin typeface="+mn-lt"/>
            </a:endParaRPr>
          </a:p>
          <a:p>
            <a:r>
              <a:rPr lang="en-GB" sz="1400" b="1" dirty="0" smtClean="0">
                <a:latin typeface="+mn-lt"/>
              </a:rPr>
              <a:t>Operating Cost* – </a:t>
            </a:r>
            <a:r>
              <a:rPr lang="en-GB" sz="1400" dirty="0" smtClean="0">
                <a:latin typeface="+mn-lt"/>
              </a:rPr>
              <a:t>Speed Based Staging</a:t>
            </a:r>
          </a:p>
          <a:p>
            <a:r>
              <a:rPr lang="en-GB" sz="1400" dirty="0" smtClean="0">
                <a:latin typeface="+mn-lt"/>
              </a:rPr>
              <a:t>~ $30,371</a:t>
            </a:r>
          </a:p>
          <a:p>
            <a:endParaRPr lang="en-GB" sz="1400" dirty="0">
              <a:latin typeface="+mn-lt"/>
            </a:endParaRPr>
          </a:p>
          <a:p>
            <a:r>
              <a:rPr lang="en-GB" sz="1400" dirty="0" smtClean="0">
                <a:latin typeface="+mn-lt"/>
              </a:rPr>
              <a:t>Best Efficiency Staging</a:t>
            </a:r>
          </a:p>
          <a:p>
            <a:r>
              <a:rPr lang="en-GB" sz="1400" dirty="0" smtClean="0">
                <a:latin typeface="+mn-lt"/>
              </a:rPr>
              <a:t>~ $20,092</a:t>
            </a:r>
          </a:p>
          <a:p>
            <a:endParaRPr lang="en-GB" sz="1400" dirty="0">
              <a:latin typeface="+mn-lt"/>
            </a:endParaRPr>
          </a:p>
          <a:p>
            <a:r>
              <a:rPr lang="en-GB" sz="1400" b="1" dirty="0" smtClean="0">
                <a:solidFill>
                  <a:srgbClr val="FF0000"/>
                </a:solidFill>
                <a:latin typeface="+mn-lt"/>
              </a:rPr>
              <a:t>34% Saving</a:t>
            </a:r>
          </a:p>
        </p:txBody>
      </p:sp>
      <p:sp>
        <p:nvSpPr>
          <p:cNvPr id="12" name="TextBox 11"/>
          <p:cNvSpPr txBox="1"/>
          <p:nvPr/>
        </p:nvSpPr>
        <p:spPr>
          <a:xfrm>
            <a:off x="5562600" y="6324600"/>
            <a:ext cx="2743200" cy="369332"/>
          </a:xfrm>
          <a:prstGeom prst="rect">
            <a:avLst/>
          </a:prstGeom>
          <a:noFill/>
        </p:spPr>
        <p:txBody>
          <a:bodyPr wrap="square" rtlCol="0">
            <a:spAutoFit/>
          </a:bodyPr>
          <a:lstStyle/>
          <a:p>
            <a:r>
              <a:rPr lang="en-GB" sz="900" dirty="0" smtClean="0">
                <a:latin typeface="+mn-lt"/>
              </a:rPr>
              <a:t>*Based on $0.10/kWh – 12 months operation – 40% design head min pressure</a:t>
            </a:r>
            <a:endParaRPr lang="en-GB" sz="900" dirty="0">
              <a:latin typeface="+mn-lt"/>
            </a:endParaRPr>
          </a:p>
        </p:txBody>
      </p:sp>
      <p:pic>
        <p:nvPicPr>
          <p:cNvPr id="28" name="Picture 2" descr="C:\Users\wrose\AppData\Local\Microsoft\Windows\Temporary Internet Files\Content.IE5\XVEJ3XRT\MC90043475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48750" y="5410200"/>
            <a:ext cx="516051" cy="51605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C:\Users\wrose\AppData\Local\Microsoft\Windows\Temporary Internet Files\Content.IE5\XVEJ3XRT\MC90043475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09173" y="5410200"/>
            <a:ext cx="516051" cy="516051"/>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6629400" y="2014480"/>
            <a:ext cx="2288724" cy="930816"/>
            <a:chOff x="6629400" y="2014480"/>
            <a:chExt cx="2288724" cy="930816"/>
          </a:xfrm>
        </p:grpSpPr>
        <p:sp>
          <p:nvSpPr>
            <p:cNvPr id="9" name="TextBox 8"/>
            <p:cNvSpPr txBox="1"/>
            <p:nvPr/>
          </p:nvSpPr>
          <p:spPr>
            <a:xfrm>
              <a:off x="7317924" y="2014480"/>
              <a:ext cx="1600200" cy="923330"/>
            </a:xfrm>
            <a:prstGeom prst="rect">
              <a:avLst/>
            </a:prstGeom>
            <a:noFill/>
          </p:spPr>
          <p:txBody>
            <a:bodyPr wrap="square" rtlCol="0">
              <a:spAutoFit/>
            </a:bodyPr>
            <a:lstStyle/>
            <a:p>
              <a:r>
                <a:rPr lang="en-GB" dirty="0" smtClean="0">
                  <a:latin typeface="+mn-lt"/>
                </a:rPr>
                <a:t>= Areas of highest inefficiency</a:t>
              </a:r>
              <a:endParaRPr lang="en-GB" dirty="0">
                <a:latin typeface="+mn-lt"/>
              </a:endParaRPr>
            </a:p>
          </p:txBody>
        </p:sp>
        <p:pic>
          <p:nvPicPr>
            <p:cNvPr id="31" name="Picture 2" descr="C:\Users\wrose\AppData\Local\Microsoft\Windows\Temporary Internet Files\Content.IE5\XVEJ3XRT\MC90043475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29400" y="2153871"/>
              <a:ext cx="791425" cy="791425"/>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Rectangle 2"/>
          <p:cNvSpPr txBox="1">
            <a:spLocks noChangeArrowheads="1"/>
          </p:cNvSpPr>
          <p:nvPr/>
        </p:nvSpPr>
        <p:spPr bwMode="auto">
          <a:xfrm>
            <a:off x="307975" y="673100"/>
            <a:ext cx="8334375" cy="62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37160" rIns="91440" bIns="45720" numCol="1" anchor="t" anchorCtr="0" compatLnSpc="1">
            <a:prstTxWarp prst="textNoShape">
              <a:avLst/>
            </a:prstTxWarp>
          </a:bodyPr>
          <a:lstStyle>
            <a:lvl1pPr algn="l" rtl="0" eaLnBrk="0" fontAlgn="base" hangingPunct="0">
              <a:spcBef>
                <a:spcPct val="0"/>
              </a:spcBef>
              <a:spcAft>
                <a:spcPct val="0"/>
              </a:spcAft>
              <a:defRPr sz="2400" b="1">
                <a:solidFill>
                  <a:srgbClr val="D7252D"/>
                </a:solidFill>
                <a:latin typeface="+mj-lt"/>
                <a:ea typeface="+mj-ea"/>
                <a:cs typeface="+mj-cs"/>
              </a:defRPr>
            </a:lvl1pPr>
            <a:lvl2pPr algn="l" rtl="0" eaLnBrk="0" fontAlgn="base" hangingPunct="0">
              <a:spcBef>
                <a:spcPct val="0"/>
              </a:spcBef>
              <a:spcAft>
                <a:spcPct val="0"/>
              </a:spcAft>
              <a:defRPr sz="2400" b="1">
                <a:solidFill>
                  <a:srgbClr val="D7252D"/>
                </a:solidFill>
                <a:latin typeface="Lucida Sans" pitchFamily="34" charset="0"/>
              </a:defRPr>
            </a:lvl2pPr>
            <a:lvl3pPr algn="l" rtl="0" eaLnBrk="0" fontAlgn="base" hangingPunct="0">
              <a:spcBef>
                <a:spcPct val="0"/>
              </a:spcBef>
              <a:spcAft>
                <a:spcPct val="0"/>
              </a:spcAft>
              <a:defRPr sz="2400" b="1">
                <a:solidFill>
                  <a:srgbClr val="D7252D"/>
                </a:solidFill>
                <a:latin typeface="Lucida Sans" pitchFamily="34" charset="0"/>
              </a:defRPr>
            </a:lvl3pPr>
            <a:lvl4pPr algn="l" rtl="0" eaLnBrk="0" fontAlgn="base" hangingPunct="0">
              <a:spcBef>
                <a:spcPct val="0"/>
              </a:spcBef>
              <a:spcAft>
                <a:spcPct val="0"/>
              </a:spcAft>
              <a:defRPr sz="2400" b="1">
                <a:solidFill>
                  <a:srgbClr val="D7252D"/>
                </a:solidFill>
                <a:latin typeface="Lucida Sans" pitchFamily="34" charset="0"/>
              </a:defRPr>
            </a:lvl4pPr>
            <a:lvl5pPr algn="l" rtl="0" eaLnBrk="0" fontAlgn="base" hangingPunct="0">
              <a:spcBef>
                <a:spcPct val="0"/>
              </a:spcBef>
              <a:spcAft>
                <a:spcPct val="0"/>
              </a:spcAft>
              <a:defRPr sz="2400" b="1">
                <a:solidFill>
                  <a:srgbClr val="D7252D"/>
                </a:solidFill>
                <a:latin typeface="Lucida Sans" pitchFamily="34" charset="0"/>
              </a:defRPr>
            </a:lvl5pPr>
            <a:lvl6pPr marL="457200" algn="l" rtl="0" fontAlgn="base">
              <a:spcBef>
                <a:spcPct val="0"/>
              </a:spcBef>
              <a:spcAft>
                <a:spcPct val="0"/>
              </a:spcAft>
              <a:defRPr sz="2400" b="1">
                <a:solidFill>
                  <a:srgbClr val="D7252D"/>
                </a:solidFill>
                <a:latin typeface="Lucida Sans" pitchFamily="34" charset="0"/>
              </a:defRPr>
            </a:lvl6pPr>
            <a:lvl7pPr marL="914400" algn="l" rtl="0" fontAlgn="base">
              <a:spcBef>
                <a:spcPct val="0"/>
              </a:spcBef>
              <a:spcAft>
                <a:spcPct val="0"/>
              </a:spcAft>
              <a:defRPr sz="2400" b="1">
                <a:solidFill>
                  <a:srgbClr val="D7252D"/>
                </a:solidFill>
                <a:latin typeface="Lucida Sans" pitchFamily="34" charset="0"/>
              </a:defRPr>
            </a:lvl7pPr>
            <a:lvl8pPr marL="1371600" algn="l" rtl="0" fontAlgn="base">
              <a:spcBef>
                <a:spcPct val="0"/>
              </a:spcBef>
              <a:spcAft>
                <a:spcPct val="0"/>
              </a:spcAft>
              <a:defRPr sz="2400" b="1">
                <a:solidFill>
                  <a:srgbClr val="D7252D"/>
                </a:solidFill>
                <a:latin typeface="Lucida Sans" pitchFamily="34" charset="0"/>
              </a:defRPr>
            </a:lvl8pPr>
            <a:lvl9pPr marL="1828800" algn="l" rtl="0" fontAlgn="base">
              <a:spcBef>
                <a:spcPct val="0"/>
              </a:spcBef>
              <a:spcAft>
                <a:spcPct val="0"/>
              </a:spcAft>
              <a:defRPr sz="2400" b="1">
                <a:solidFill>
                  <a:srgbClr val="D7252D"/>
                </a:solidFill>
                <a:latin typeface="Lucida Sans" pitchFamily="34" charset="0"/>
              </a:defRPr>
            </a:lvl9pPr>
          </a:lstStyle>
          <a:p>
            <a:pPr eaLnBrk="1" hangingPunct="1"/>
            <a:r>
              <a:rPr lang="en-US" dirty="0" smtClean="0"/>
              <a:t>An Integrated Approach to Reducing System Cost</a:t>
            </a:r>
            <a:r>
              <a:rPr lang="en-US" b="0" dirty="0" smtClean="0">
                <a:solidFill>
                  <a:schemeClr val="tx1"/>
                </a:solidFill>
              </a:rPr>
              <a:t> </a:t>
            </a:r>
            <a:endParaRPr lang="en-US" sz="2000" b="0" dirty="0">
              <a:solidFill>
                <a:schemeClr val="tx1"/>
              </a:solidFill>
            </a:endParaRPr>
          </a:p>
          <a:p>
            <a:pPr eaLnBrk="1" hangingPunct="1"/>
            <a:r>
              <a:rPr lang="en-US" sz="2000" b="0" dirty="0" smtClean="0">
                <a:solidFill>
                  <a:schemeClr val="tx1"/>
                </a:solidFill>
              </a:rPr>
              <a:t>Parallel Sensorless Pump Control – Performance Benefits</a:t>
            </a:r>
            <a:endParaRPr lang="en-US" sz="1800" b="0" dirty="0" smtClean="0">
              <a:solidFill>
                <a:schemeClr val="tx1"/>
              </a:solidFill>
            </a:endParaRPr>
          </a:p>
        </p:txBody>
      </p:sp>
    </p:spTree>
    <p:custDataLst>
      <p:tags r:id="rId1"/>
    </p:custDataLst>
    <p:extLst>
      <p:ext uri="{BB962C8B-B14F-4D97-AF65-F5344CB8AC3E}">
        <p14:creationId xmlns:p14="http://schemas.microsoft.com/office/powerpoint/2010/main" val="3037232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dirty="0" smtClean="0"/>
              <a:t>DE4000 IPS</a:t>
            </a:r>
            <a:br>
              <a:rPr lang="en-US" altLang="en-US" dirty="0" smtClean="0"/>
            </a:br>
            <a:r>
              <a:rPr lang="en-US" altLang="en-US" dirty="0" smtClean="0"/>
              <a:t>With Parallel </a:t>
            </a:r>
            <a:r>
              <a:rPr lang="en-US" altLang="en-US" dirty="0" err="1" smtClean="0"/>
              <a:t>Sensorless</a:t>
            </a:r>
            <a:r>
              <a:rPr lang="en-US" altLang="en-US" dirty="0" smtClean="0"/>
              <a:t> Technology</a:t>
            </a:r>
            <a:endParaRPr lang="en-CA" altLang="en-US" dirty="0" smtClean="0"/>
          </a:p>
        </p:txBody>
      </p:sp>
      <p:sp>
        <p:nvSpPr>
          <p:cNvPr id="10243" name="Rectangle 5"/>
          <p:cNvSpPr>
            <a:spLocks noChangeArrowheads="1"/>
          </p:cNvSpPr>
          <p:nvPr/>
        </p:nvSpPr>
        <p:spPr bwMode="auto">
          <a:xfrm>
            <a:off x="3775472" y="1834754"/>
            <a:ext cx="3813572" cy="715581"/>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SzPct val="85000"/>
              <a:buChar char="•"/>
              <a:defRPr sz="2000">
                <a:solidFill>
                  <a:srgbClr val="1C1C1C"/>
                </a:solidFill>
                <a:latin typeface="Lucida Sans" panose="020B0602030504020204" pitchFamily="34" charset="0"/>
              </a:defRPr>
            </a:lvl1pPr>
            <a:lvl2pPr>
              <a:spcBef>
                <a:spcPct val="20000"/>
              </a:spcBef>
              <a:buSzPct val="85000"/>
              <a:buChar char="•"/>
              <a:defRPr>
                <a:solidFill>
                  <a:srgbClr val="1C1C1C"/>
                </a:solidFill>
                <a:latin typeface="Lucida Sans" panose="020B0602030504020204" pitchFamily="34" charset="0"/>
              </a:defRPr>
            </a:lvl2pPr>
            <a:lvl3pPr marL="1143000" indent="-228600">
              <a:spcBef>
                <a:spcPct val="20000"/>
              </a:spcBef>
              <a:buSzPct val="85000"/>
              <a:buChar char="•"/>
              <a:defRPr sz="1600">
                <a:solidFill>
                  <a:srgbClr val="1C1C1C"/>
                </a:solidFill>
                <a:latin typeface="Lucida Sans" panose="020B0602030504020204" pitchFamily="34" charset="0"/>
              </a:defRPr>
            </a:lvl3pPr>
            <a:lvl4pPr marL="1600200" indent="-228600">
              <a:spcBef>
                <a:spcPct val="20000"/>
              </a:spcBef>
              <a:buSzPct val="85000"/>
              <a:buChar char="•"/>
              <a:defRPr sz="1600">
                <a:solidFill>
                  <a:srgbClr val="1C1C1C"/>
                </a:solidFill>
                <a:latin typeface="Lucida Sans" panose="020B0602030504020204" pitchFamily="34" charset="0"/>
              </a:defRPr>
            </a:lvl4pPr>
            <a:lvl5pPr marL="2057400" indent="-228600">
              <a:spcBef>
                <a:spcPct val="20000"/>
              </a:spcBef>
              <a:buSzPct val="85000"/>
              <a:buChar char="•"/>
              <a:defRPr sz="1600">
                <a:solidFill>
                  <a:srgbClr val="1C1C1C"/>
                </a:solidFill>
                <a:latin typeface="Lucida Sans" panose="020B0602030504020204"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anose="020B0602030504020204"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anose="020B0602030504020204"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anose="020B0602030504020204"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anose="020B0602030504020204" pitchFamily="34" charset="0"/>
              </a:defRPr>
            </a:lvl9pPr>
          </a:lstStyle>
          <a:p>
            <a:pPr lvl="1" eaLnBrk="1" hangingPunct="1">
              <a:spcBef>
                <a:spcPct val="0"/>
              </a:spcBef>
              <a:buSzTx/>
              <a:buFontTx/>
              <a:buNone/>
            </a:pPr>
            <a:endParaRPr lang="en-US" altLang="en-US" sz="1050">
              <a:latin typeface="Arial" panose="020B0604020202020204" pitchFamily="34" charset="0"/>
            </a:endParaRPr>
          </a:p>
          <a:p>
            <a:pPr lvl="1" eaLnBrk="1" hangingPunct="1">
              <a:spcBef>
                <a:spcPct val="0"/>
              </a:spcBef>
              <a:buSzTx/>
              <a:buFontTx/>
              <a:buNone/>
            </a:pPr>
            <a:endParaRPr lang="en-US" altLang="en-US" sz="1050">
              <a:latin typeface="Arial" panose="020B0604020202020204" pitchFamily="34" charset="0"/>
            </a:endParaRPr>
          </a:p>
          <a:p>
            <a:pPr lvl="1" eaLnBrk="1" hangingPunct="1">
              <a:lnSpc>
                <a:spcPct val="80000"/>
              </a:lnSpc>
              <a:spcBef>
                <a:spcPct val="50000"/>
              </a:spcBef>
              <a:buSzPct val="100000"/>
              <a:buFontTx/>
              <a:buNone/>
            </a:pPr>
            <a:endParaRPr lang="en-US" altLang="en-US" sz="1500"/>
          </a:p>
        </p:txBody>
      </p:sp>
      <p:sp>
        <p:nvSpPr>
          <p:cNvPr id="10244" name="Rectangle 7"/>
          <p:cNvSpPr>
            <a:spLocks noChangeArrowheads="1"/>
          </p:cNvSpPr>
          <p:nvPr/>
        </p:nvSpPr>
        <p:spPr bwMode="auto">
          <a:xfrm>
            <a:off x="3123009" y="1422798"/>
            <a:ext cx="5926795" cy="516141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spcBef>
                <a:spcPct val="20000"/>
              </a:spcBef>
              <a:buSzPct val="85000"/>
              <a:buChar char="•"/>
              <a:defRPr sz="2000">
                <a:solidFill>
                  <a:srgbClr val="1C1C1C"/>
                </a:solidFill>
                <a:latin typeface="Lucida Sans" panose="020B0602030504020204" pitchFamily="34" charset="0"/>
              </a:defRPr>
            </a:lvl1pPr>
            <a:lvl2pPr marL="800100" indent="-342900">
              <a:spcBef>
                <a:spcPct val="20000"/>
              </a:spcBef>
              <a:buSzPct val="85000"/>
              <a:buChar char="•"/>
              <a:defRPr>
                <a:solidFill>
                  <a:srgbClr val="1C1C1C"/>
                </a:solidFill>
                <a:latin typeface="Lucida Sans" panose="020B0602030504020204" pitchFamily="34" charset="0"/>
              </a:defRPr>
            </a:lvl2pPr>
            <a:lvl3pPr marL="1143000" indent="-228600">
              <a:spcBef>
                <a:spcPct val="20000"/>
              </a:spcBef>
              <a:buSzPct val="85000"/>
              <a:buChar char="•"/>
              <a:defRPr sz="1600">
                <a:solidFill>
                  <a:srgbClr val="1C1C1C"/>
                </a:solidFill>
                <a:latin typeface="Lucida Sans" panose="020B0602030504020204" pitchFamily="34" charset="0"/>
              </a:defRPr>
            </a:lvl3pPr>
            <a:lvl4pPr marL="1600200" indent="-228600">
              <a:spcBef>
                <a:spcPct val="20000"/>
              </a:spcBef>
              <a:buSzPct val="85000"/>
              <a:buChar char="•"/>
              <a:defRPr sz="1600">
                <a:solidFill>
                  <a:srgbClr val="1C1C1C"/>
                </a:solidFill>
                <a:latin typeface="Lucida Sans" panose="020B0602030504020204" pitchFamily="34" charset="0"/>
              </a:defRPr>
            </a:lvl4pPr>
            <a:lvl5pPr marL="2057400" indent="-228600">
              <a:spcBef>
                <a:spcPct val="20000"/>
              </a:spcBef>
              <a:buSzPct val="85000"/>
              <a:buChar char="•"/>
              <a:defRPr sz="1600">
                <a:solidFill>
                  <a:srgbClr val="1C1C1C"/>
                </a:solidFill>
                <a:latin typeface="Lucida Sans" panose="020B0602030504020204"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anose="020B0602030504020204"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anose="020B0602030504020204"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anose="020B0602030504020204"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anose="020B0602030504020204" pitchFamily="34" charset="0"/>
              </a:defRPr>
            </a:lvl9pPr>
          </a:lstStyle>
          <a:p>
            <a:pPr lvl="1" eaLnBrk="1" hangingPunct="1">
              <a:spcBef>
                <a:spcPct val="0"/>
              </a:spcBef>
              <a:buSzTx/>
              <a:buFontTx/>
              <a:buNone/>
            </a:pPr>
            <a:endParaRPr lang="en-US" altLang="en-US" sz="1800" dirty="0">
              <a:latin typeface="Arial" panose="020B0604020202020204" pitchFamily="34" charset="0"/>
            </a:endParaRPr>
          </a:p>
          <a:p>
            <a:pPr lvl="1" eaLnBrk="1" hangingPunct="1">
              <a:spcBef>
                <a:spcPct val="0"/>
              </a:spcBef>
              <a:buSzTx/>
              <a:buFontTx/>
              <a:buNone/>
            </a:pPr>
            <a:endParaRPr lang="en-US" altLang="en-US" sz="1800" dirty="0">
              <a:latin typeface="Arial" panose="020B0604020202020204" pitchFamily="34" charset="0"/>
            </a:endParaRPr>
          </a:p>
          <a:p>
            <a:pPr lvl="1" eaLnBrk="1" hangingPunct="1">
              <a:spcBef>
                <a:spcPct val="0"/>
              </a:spcBef>
              <a:buSzTx/>
              <a:buFontTx/>
              <a:buAutoNum type="arabicPeriod"/>
            </a:pPr>
            <a:r>
              <a:rPr lang="en-US" altLang="en-US" sz="1800" b="1" dirty="0">
                <a:solidFill>
                  <a:srgbClr val="D7252D"/>
                </a:solidFill>
                <a:latin typeface="Arial" panose="020B0604020202020204" pitchFamily="34" charset="0"/>
              </a:rPr>
              <a:t>Enhanced </a:t>
            </a:r>
            <a:r>
              <a:rPr lang="en-US" altLang="en-US" sz="1800" dirty="0">
                <a:solidFill>
                  <a:schemeClr val="tx1"/>
                </a:solidFill>
                <a:latin typeface="Arial" panose="020B0604020202020204" pitchFamily="34" charset="0"/>
              </a:rPr>
              <a:t>for variable secondary pump speed control by either; </a:t>
            </a:r>
            <a:endParaRPr lang="en-US" altLang="en-US" sz="1800" dirty="0" smtClean="0">
              <a:solidFill>
                <a:schemeClr val="tx1"/>
              </a:solidFill>
              <a:latin typeface="Arial" panose="020B0604020202020204" pitchFamily="34" charset="0"/>
            </a:endParaRPr>
          </a:p>
          <a:p>
            <a:pPr marL="457200" lvl="1" indent="0" eaLnBrk="1" hangingPunct="1">
              <a:spcBef>
                <a:spcPct val="0"/>
              </a:spcBef>
              <a:buSzTx/>
              <a:buNone/>
            </a:pPr>
            <a:r>
              <a:rPr lang="en-US" altLang="en-US" sz="1800" dirty="0">
                <a:solidFill>
                  <a:schemeClr val="tx1"/>
                </a:solidFill>
                <a:latin typeface="Arial" panose="020B0604020202020204" pitchFamily="34" charset="0"/>
              </a:rPr>
              <a:t>	</a:t>
            </a:r>
            <a:r>
              <a:rPr lang="en-US" altLang="en-US" sz="1800" dirty="0" smtClean="0">
                <a:solidFill>
                  <a:schemeClr val="tx1"/>
                </a:solidFill>
                <a:latin typeface="Arial" panose="020B0604020202020204" pitchFamily="34" charset="0"/>
              </a:rPr>
              <a:t>(</a:t>
            </a:r>
            <a:r>
              <a:rPr lang="en-US" altLang="en-US" sz="1800" dirty="0">
                <a:solidFill>
                  <a:schemeClr val="tx1"/>
                </a:solidFill>
                <a:latin typeface="Arial" panose="020B0604020202020204" pitchFamily="34" charset="0"/>
              </a:rPr>
              <a:t>1) remote </a:t>
            </a:r>
            <a:r>
              <a:rPr lang="en-US" altLang="en-US" sz="1800" dirty="0" err="1">
                <a:solidFill>
                  <a:schemeClr val="tx1"/>
                </a:solidFill>
                <a:latin typeface="Arial" panose="020B0604020202020204" pitchFamily="34" charset="0"/>
              </a:rPr>
              <a:t>dP</a:t>
            </a:r>
            <a:r>
              <a:rPr lang="en-US" altLang="en-US" sz="1800" dirty="0">
                <a:solidFill>
                  <a:schemeClr val="tx1"/>
                </a:solidFill>
                <a:latin typeface="Arial" panose="020B0604020202020204" pitchFamily="34" charset="0"/>
              </a:rPr>
              <a:t> sensor(s), </a:t>
            </a:r>
            <a:endParaRPr lang="en-US" altLang="en-US" sz="1800" dirty="0" smtClean="0">
              <a:solidFill>
                <a:schemeClr val="tx1"/>
              </a:solidFill>
              <a:latin typeface="Arial" panose="020B0604020202020204" pitchFamily="34" charset="0"/>
            </a:endParaRPr>
          </a:p>
          <a:p>
            <a:pPr marL="457200" lvl="1" indent="0" eaLnBrk="1" hangingPunct="1">
              <a:spcBef>
                <a:spcPct val="0"/>
              </a:spcBef>
              <a:buSzTx/>
              <a:buNone/>
            </a:pPr>
            <a:r>
              <a:rPr lang="en-US" altLang="en-US" sz="1800" dirty="0">
                <a:solidFill>
                  <a:schemeClr val="tx1"/>
                </a:solidFill>
                <a:latin typeface="Arial" panose="020B0604020202020204" pitchFamily="34" charset="0"/>
              </a:rPr>
              <a:t>	</a:t>
            </a:r>
            <a:r>
              <a:rPr lang="en-US" altLang="en-US" sz="1800" dirty="0" smtClean="0">
                <a:solidFill>
                  <a:schemeClr val="tx1"/>
                </a:solidFill>
                <a:latin typeface="Arial" panose="020B0604020202020204" pitchFamily="34" charset="0"/>
              </a:rPr>
              <a:t>(2) return </a:t>
            </a:r>
            <a:r>
              <a:rPr lang="en-US" altLang="en-US" sz="1800" dirty="0">
                <a:solidFill>
                  <a:schemeClr val="tx1"/>
                </a:solidFill>
                <a:latin typeface="Arial" panose="020B0604020202020204" pitchFamily="34" charset="0"/>
              </a:rPr>
              <a:t>temperature setting</a:t>
            </a:r>
            <a:r>
              <a:rPr lang="en-US" altLang="en-US" sz="1800" dirty="0" smtClean="0">
                <a:solidFill>
                  <a:schemeClr val="tx1"/>
                </a:solidFill>
                <a:latin typeface="Arial" panose="020B0604020202020204" pitchFamily="34" charset="0"/>
              </a:rPr>
              <a:t>,</a:t>
            </a:r>
          </a:p>
          <a:p>
            <a:pPr marL="457200" lvl="1" indent="0" eaLnBrk="1" hangingPunct="1">
              <a:spcBef>
                <a:spcPct val="0"/>
              </a:spcBef>
              <a:buSzTx/>
              <a:buNone/>
            </a:pPr>
            <a:r>
              <a:rPr lang="en-US" altLang="en-US" sz="1800" dirty="0">
                <a:solidFill>
                  <a:schemeClr val="tx1"/>
                </a:solidFill>
                <a:latin typeface="Arial" panose="020B0604020202020204" pitchFamily="34" charset="0"/>
              </a:rPr>
              <a:t>	</a:t>
            </a:r>
            <a:r>
              <a:rPr lang="en-US" altLang="en-US" sz="1800" dirty="0" smtClean="0">
                <a:solidFill>
                  <a:schemeClr val="tx1"/>
                </a:solidFill>
                <a:latin typeface="Arial" panose="020B0604020202020204" pitchFamily="34" charset="0"/>
              </a:rPr>
              <a:t>(3) </a:t>
            </a:r>
            <a:r>
              <a:rPr lang="en-US" altLang="en-US" sz="1800" dirty="0">
                <a:solidFill>
                  <a:schemeClr val="tx1"/>
                </a:solidFill>
                <a:latin typeface="Arial" panose="020B0604020202020204" pitchFamily="34" charset="0"/>
              </a:rPr>
              <a:t>most open valve </a:t>
            </a:r>
            <a:r>
              <a:rPr lang="en-US" altLang="en-US" sz="1800" dirty="0" smtClean="0">
                <a:solidFill>
                  <a:schemeClr val="tx1"/>
                </a:solidFill>
                <a:latin typeface="Arial" panose="020B0604020202020204" pitchFamily="34" charset="0"/>
              </a:rPr>
              <a:t>position</a:t>
            </a:r>
          </a:p>
          <a:p>
            <a:pPr marL="457200" lvl="1" indent="0" eaLnBrk="1" hangingPunct="1">
              <a:spcBef>
                <a:spcPct val="0"/>
              </a:spcBef>
              <a:buSzTx/>
              <a:buNone/>
            </a:pPr>
            <a:r>
              <a:rPr lang="en-US" altLang="en-US" sz="1800" dirty="0">
                <a:solidFill>
                  <a:schemeClr val="tx1"/>
                </a:solidFill>
                <a:latin typeface="Arial" panose="020B0604020202020204" pitchFamily="34" charset="0"/>
              </a:rPr>
              <a:t>	</a:t>
            </a:r>
            <a:r>
              <a:rPr lang="en-US" altLang="en-US" sz="1800" dirty="0" smtClean="0">
                <a:solidFill>
                  <a:schemeClr val="tx1"/>
                </a:solidFill>
                <a:latin typeface="Arial" panose="020B0604020202020204" pitchFamily="34" charset="0"/>
              </a:rPr>
              <a:t>(4) </a:t>
            </a:r>
            <a:r>
              <a:rPr lang="en-US" altLang="en-US" sz="1800" i="1" dirty="0" err="1" smtClean="0">
                <a:solidFill>
                  <a:schemeClr val="tx1"/>
                </a:solidFill>
                <a:latin typeface="Arial" panose="020B0604020202020204" pitchFamily="34" charset="0"/>
              </a:rPr>
              <a:t>sensorless</a:t>
            </a:r>
            <a:endParaRPr lang="en-US" altLang="en-US" sz="1800" i="1" strike="sngStrike" dirty="0">
              <a:solidFill>
                <a:schemeClr val="tx1"/>
              </a:solidFill>
              <a:latin typeface="Arial" panose="020B0604020202020204" pitchFamily="34" charset="0"/>
            </a:endParaRPr>
          </a:p>
          <a:p>
            <a:pPr lvl="1" eaLnBrk="1" hangingPunct="1">
              <a:spcBef>
                <a:spcPct val="0"/>
              </a:spcBef>
              <a:buSzTx/>
              <a:buFontTx/>
              <a:buAutoNum type="arabicPeriod"/>
            </a:pPr>
            <a:endParaRPr lang="en-US" altLang="en-US" sz="1800" dirty="0" smtClean="0">
              <a:solidFill>
                <a:schemeClr val="tx1"/>
              </a:solidFill>
              <a:latin typeface="Arial" panose="020B0604020202020204" pitchFamily="34" charset="0"/>
            </a:endParaRPr>
          </a:p>
          <a:p>
            <a:pPr lvl="1" eaLnBrk="1" hangingPunct="1">
              <a:spcBef>
                <a:spcPct val="0"/>
              </a:spcBef>
              <a:buSzTx/>
              <a:buFontTx/>
              <a:buNone/>
            </a:pPr>
            <a:r>
              <a:rPr lang="en-US" altLang="en-US" sz="1800" dirty="0" smtClean="0">
                <a:solidFill>
                  <a:schemeClr val="tx1"/>
                </a:solidFill>
                <a:latin typeface="Arial" panose="020B0604020202020204" pitchFamily="34" charset="0"/>
              </a:rPr>
              <a:t>2</a:t>
            </a:r>
            <a:r>
              <a:rPr lang="en-US" altLang="en-US" sz="1800" dirty="0">
                <a:solidFill>
                  <a:schemeClr val="tx1"/>
                </a:solidFill>
                <a:latin typeface="Arial" panose="020B0604020202020204" pitchFamily="34" charset="0"/>
              </a:rPr>
              <a:t>. </a:t>
            </a:r>
            <a:r>
              <a:rPr lang="en-US" altLang="en-US" sz="1800" b="1" dirty="0">
                <a:solidFill>
                  <a:srgbClr val="D7252D"/>
                </a:solidFill>
                <a:latin typeface="Arial" panose="020B0604020202020204" pitchFamily="34" charset="0"/>
              </a:rPr>
              <a:t>Multi Parallel</a:t>
            </a:r>
            <a:r>
              <a:rPr lang="en-US" altLang="en-US" sz="1800" dirty="0">
                <a:solidFill>
                  <a:schemeClr val="tx1"/>
                </a:solidFill>
                <a:latin typeface="Arial" panose="020B0604020202020204" pitchFamily="34" charset="0"/>
              </a:rPr>
              <a:t> pump control up to 6 pumps with </a:t>
            </a:r>
            <a:r>
              <a:rPr lang="en-US" altLang="en-US" sz="1800" dirty="0" smtClean="0">
                <a:solidFill>
                  <a:schemeClr val="tx1"/>
                </a:solidFill>
                <a:latin typeface="Arial" panose="020B0604020202020204" pitchFamily="34" charset="0"/>
              </a:rPr>
              <a:t>Parallel </a:t>
            </a:r>
            <a:r>
              <a:rPr lang="en-US" altLang="en-US" sz="1800" b="1" dirty="0" err="1" smtClean="0">
                <a:solidFill>
                  <a:srgbClr val="D7252D"/>
                </a:solidFill>
                <a:latin typeface="Arial" panose="020B0604020202020204" pitchFamily="34" charset="0"/>
              </a:rPr>
              <a:t>Sensorless</a:t>
            </a:r>
            <a:r>
              <a:rPr lang="en-US" altLang="en-US" sz="1800" b="1" dirty="0" smtClean="0">
                <a:solidFill>
                  <a:srgbClr val="D7252D"/>
                </a:solidFill>
                <a:latin typeface="Arial" panose="020B0604020202020204" pitchFamily="34" charset="0"/>
              </a:rPr>
              <a:t> Pump Control technology</a:t>
            </a:r>
            <a:endParaRPr lang="en-US" altLang="en-US" sz="1800" b="1" dirty="0">
              <a:solidFill>
                <a:srgbClr val="D7252D"/>
              </a:solidFill>
              <a:latin typeface="Arial" panose="020B0604020202020204" pitchFamily="34" charset="0"/>
            </a:endParaRPr>
          </a:p>
          <a:p>
            <a:pPr lvl="1" eaLnBrk="1" hangingPunct="1">
              <a:spcBef>
                <a:spcPct val="0"/>
              </a:spcBef>
              <a:buSzTx/>
              <a:buFontTx/>
              <a:buNone/>
            </a:pPr>
            <a:endParaRPr lang="en-US" altLang="en-US" sz="1800" b="1" dirty="0">
              <a:solidFill>
                <a:srgbClr val="D7252D"/>
              </a:solidFill>
              <a:latin typeface="Arial" panose="020B0604020202020204" pitchFamily="34" charset="0"/>
            </a:endParaRPr>
          </a:p>
          <a:p>
            <a:pPr lvl="1" eaLnBrk="1" hangingPunct="1">
              <a:spcBef>
                <a:spcPct val="0"/>
              </a:spcBef>
              <a:buSzTx/>
              <a:buFontTx/>
              <a:buNone/>
            </a:pPr>
            <a:r>
              <a:rPr lang="en-US" altLang="en-US" sz="1800" dirty="0">
                <a:solidFill>
                  <a:schemeClr val="tx1"/>
                </a:solidFill>
                <a:latin typeface="Arial" panose="020B0604020202020204" pitchFamily="34" charset="0"/>
              </a:rPr>
              <a:t>3. </a:t>
            </a:r>
            <a:r>
              <a:rPr lang="en-US" altLang="en-US" sz="1800" b="1" dirty="0">
                <a:solidFill>
                  <a:srgbClr val="D7252D"/>
                </a:solidFill>
                <a:latin typeface="Arial" panose="020B0604020202020204" pitchFamily="34" charset="0"/>
              </a:rPr>
              <a:t>Valve control</a:t>
            </a:r>
            <a:r>
              <a:rPr lang="en-US" altLang="en-US" sz="1800" dirty="0">
                <a:solidFill>
                  <a:schemeClr val="tx1"/>
                </a:solidFill>
                <a:latin typeface="Arial" panose="020B0604020202020204" pitchFamily="34" charset="0"/>
              </a:rPr>
              <a:t> capability for campus energy transfer stations</a:t>
            </a:r>
          </a:p>
          <a:p>
            <a:pPr lvl="1" eaLnBrk="1" hangingPunct="1">
              <a:spcBef>
                <a:spcPct val="0"/>
              </a:spcBef>
              <a:buSzTx/>
              <a:buFontTx/>
              <a:buNone/>
            </a:pPr>
            <a:endParaRPr lang="en-US" altLang="en-US" sz="1800" dirty="0">
              <a:solidFill>
                <a:schemeClr val="tx1"/>
              </a:solidFill>
              <a:latin typeface="Arial" panose="020B0604020202020204" pitchFamily="34" charset="0"/>
            </a:endParaRPr>
          </a:p>
          <a:p>
            <a:pPr lvl="1" eaLnBrk="1" hangingPunct="1">
              <a:spcBef>
                <a:spcPct val="0"/>
              </a:spcBef>
              <a:buSzTx/>
              <a:buFontTx/>
              <a:buNone/>
            </a:pPr>
            <a:r>
              <a:rPr lang="en-US" altLang="en-US" sz="1800" dirty="0">
                <a:solidFill>
                  <a:schemeClr val="tx1"/>
                </a:solidFill>
                <a:latin typeface="Arial" panose="020B0604020202020204" pitchFamily="34" charset="0"/>
              </a:rPr>
              <a:t>4. </a:t>
            </a:r>
            <a:r>
              <a:rPr lang="en-US" altLang="en-US" sz="1800" b="1" dirty="0">
                <a:solidFill>
                  <a:srgbClr val="D7252D"/>
                </a:solidFill>
                <a:latin typeface="Arial" panose="020B0604020202020204" pitchFamily="34" charset="0"/>
              </a:rPr>
              <a:t>Multi language</a:t>
            </a:r>
            <a:r>
              <a:rPr lang="en-US" altLang="en-US" sz="1800" dirty="0">
                <a:solidFill>
                  <a:schemeClr val="tx1"/>
                </a:solidFill>
                <a:latin typeface="Arial" panose="020B0604020202020204" pitchFamily="34" charset="0"/>
              </a:rPr>
              <a:t> capability on the entire IPS offering</a:t>
            </a:r>
            <a:endParaRPr lang="en-US" altLang="en-US" sz="1800" dirty="0">
              <a:latin typeface="Arial" panose="020B0604020202020204" pitchFamily="34" charset="0"/>
            </a:endParaRPr>
          </a:p>
          <a:p>
            <a:pPr lvl="1" eaLnBrk="1" hangingPunct="1">
              <a:lnSpc>
                <a:spcPct val="80000"/>
              </a:lnSpc>
              <a:spcBef>
                <a:spcPct val="50000"/>
              </a:spcBef>
              <a:buSzPct val="100000"/>
              <a:buFontTx/>
              <a:buNone/>
            </a:pPr>
            <a:endParaRPr lang="en-US" altLang="en-US" sz="1800" dirty="0"/>
          </a:p>
        </p:txBody>
      </p:sp>
      <p:pic>
        <p:nvPicPr>
          <p:cNvPr id="10245" name="Picture 9" descr="IPS4000_Fron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648" y="2035969"/>
            <a:ext cx="2977753" cy="306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24430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PI_HAS_CHART" val="false"/>
</p:tagLst>
</file>

<file path=ppt/tags/tag2.xml><?xml version="1.0" encoding="utf-8"?>
<p:tagLst xmlns:a="http://schemas.openxmlformats.org/drawingml/2006/main" xmlns:r="http://schemas.openxmlformats.org/officeDocument/2006/relationships" xmlns:p="http://schemas.openxmlformats.org/presentationml/2006/main">
  <p:tag name="KPI_HAS_CHART" val="false"/>
</p:tagLst>
</file>

<file path=ppt/tags/tag3.xml><?xml version="1.0" encoding="utf-8"?>
<p:tagLst xmlns:a="http://schemas.openxmlformats.org/drawingml/2006/main" xmlns:r="http://schemas.openxmlformats.org/officeDocument/2006/relationships" xmlns:p="http://schemas.openxmlformats.org/presentationml/2006/main">
  <p:tag name="KPI_HAS_CHART" val="false"/>
</p:tagLst>
</file>

<file path=ppt/theme/theme1.xml><?xml version="1.0" encoding="utf-8"?>
<a:theme xmlns:a="http://schemas.openxmlformats.org/drawingml/2006/main" name="Default Design">
  <a:themeElements>
    <a:clrScheme name="Armstrong Fluid Technology">
      <a:dk1>
        <a:srgbClr val="000000"/>
      </a:dk1>
      <a:lt1>
        <a:srgbClr val="FFFFFF"/>
      </a:lt1>
      <a:dk2>
        <a:srgbClr val="3F3F3F"/>
      </a:dk2>
      <a:lt2>
        <a:srgbClr val="BFBFBF"/>
      </a:lt2>
      <a:accent1>
        <a:srgbClr val="D7252D"/>
      </a:accent1>
      <a:accent2>
        <a:srgbClr val="00A5DF"/>
      </a:accent2>
      <a:accent3>
        <a:srgbClr val="E16F59"/>
      </a:accent3>
      <a:accent4>
        <a:srgbClr val="83C9EC"/>
      </a:accent4>
      <a:accent5>
        <a:srgbClr val="F0BBAA"/>
      </a:accent5>
      <a:accent6>
        <a:srgbClr val="C5E3F5"/>
      </a:accent6>
      <a:hlink>
        <a:srgbClr val="D7252D"/>
      </a:hlink>
      <a:folHlink>
        <a:srgbClr val="E16F59"/>
      </a:folHlink>
    </a:clrScheme>
    <a:fontScheme name="Default Design">
      <a:majorFont>
        <a:latin typeface="Lucida Sans"/>
        <a:ea typeface=""/>
        <a:cs typeface=""/>
      </a:majorFont>
      <a:minorFont>
        <a:latin typeface="Lucida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17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rgbClr val="1C1C1C"/>
            </a:solidFill>
            <a:effectLst/>
            <a:latin typeface="Lucida Sans" pitchFamily="34" charset="0"/>
          </a:defRPr>
        </a:defPPr>
      </a:lstStyle>
    </a:spDef>
    <a:lnDef>
      <a:spPr bwMode="auto">
        <a:xfrm>
          <a:off x="0" y="0"/>
          <a:ext cx="1" cy="1"/>
        </a:xfrm>
        <a:custGeom>
          <a:avLst/>
          <a:gdLst/>
          <a:ahLst/>
          <a:cxnLst/>
          <a:rect l="0" t="0" r="0" b="0"/>
          <a:pathLst/>
        </a:custGeom>
        <a:solidFill>
          <a:schemeClr val="accent1"/>
        </a:solidFill>
        <a:ln w="317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rgbClr val="1C1C1C"/>
            </a:solidFill>
            <a:effectLst/>
            <a:latin typeface="Lucida Sans"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ED174F"/>
        </a:dk2>
        <a:lt2>
          <a:srgbClr val="808080"/>
        </a:lt2>
        <a:accent1>
          <a:srgbClr val="E1E3E5"/>
        </a:accent1>
        <a:accent2>
          <a:srgbClr val="005DAB"/>
        </a:accent2>
        <a:accent3>
          <a:srgbClr val="FFFFFF"/>
        </a:accent3>
        <a:accent4>
          <a:srgbClr val="000000"/>
        </a:accent4>
        <a:accent5>
          <a:srgbClr val="EEEFF0"/>
        </a:accent5>
        <a:accent6>
          <a:srgbClr val="00539B"/>
        </a:accent6>
        <a:hlink>
          <a:srgbClr val="ED174F"/>
        </a:hlink>
        <a:folHlink>
          <a:srgbClr val="F27176"/>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D7252D"/>
        </a:dk2>
        <a:lt2>
          <a:srgbClr val="B2B2B2"/>
        </a:lt2>
        <a:accent1>
          <a:srgbClr val="E1E3E5"/>
        </a:accent1>
        <a:accent2>
          <a:srgbClr val="00A5DF"/>
        </a:accent2>
        <a:accent3>
          <a:srgbClr val="FFFFFF"/>
        </a:accent3>
        <a:accent4>
          <a:srgbClr val="000000"/>
        </a:accent4>
        <a:accent5>
          <a:srgbClr val="EEEFF0"/>
        </a:accent5>
        <a:accent6>
          <a:srgbClr val="0095CA"/>
        </a:accent6>
        <a:hlink>
          <a:srgbClr val="D7252D"/>
        </a:hlink>
        <a:folHlink>
          <a:srgbClr val="E16F5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24140</TotalTime>
  <Words>698</Words>
  <Application>Microsoft Office PowerPoint</Application>
  <PresentationFormat>On-screen Show (4:3)</PresentationFormat>
  <Paragraphs>91</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Lucida Sans</vt:lpstr>
      <vt:lpstr>MS PGothic</vt:lpstr>
      <vt:lpstr>Arial</vt:lpstr>
      <vt:lpstr>Default Design</vt:lpstr>
      <vt:lpstr>Day  2  Recap and overview</vt:lpstr>
      <vt:lpstr>Agenda  Day One – review and questions</vt:lpstr>
      <vt:lpstr>Questions / notes on Day 1</vt:lpstr>
      <vt:lpstr>Agenda  Day Two</vt:lpstr>
      <vt:lpstr>Design Envelope Technology Integrating: controls, pumps, and fabrication</vt:lpstr>
      <vt:lpstr>Design Envelope Technology Integrating: controls, pumps, and fabrication</vt:lpstr>
      <vt:lpstr>PowerPoint Presentation</vt:lpstr>
      <vt:lpstr>PowerPoint Presentation</vt:lpstr>
      <vt:lpstr>DE4000 IPS With Parallel Sensorless Technology</vt:lpstr>
      <vt:lpstr>IPC 9511/21  Overview Water Cooled Chiller Plant Automation</vt:lpstr>
      <vt:lpstr>What about Variable Primary Flow</vt:lpstr>
      <vt:lpstr>Controls offering – Michael Piotrowski</vt:lpstr>
    </vt:vector>
  </TitlesOfParts>
  <Company>S.A. Armstrong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Bernhard Dietz</dc:creator>
  <cp:lastModifiedBy>Thomsen, Peter [SAA]</cp:lastModifiedBy>
  <cp:revision>203</cp:revision>
  <dcterms:created xsi:type="dcterms:W3CDTF">2010-01-08T16:09:10Z</dcterms:created>
  <dcterms:modified xsi:type="dcterms:W3CDTF">2015-04-13T21:15:45Z</dcterms:modified>
</cp:coreProperties>
</file>