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notesMasterIdLst>
    <p:notesMasterId r:id="rId30"/>
  </p:notesMasterIdLst>
  <p:handoutMasterIdLst>
    <p:handoutMasterId r:id="rId31"/>
  </p:handoutMasterIdLst>
  <p:sldIdLst>
    <p:sldId id="259" r:id="rId3"/>
    <p:sldId id="280" r:id="rId4"/>
    <p:sldId id="281" r:id="rId5"/>
    <p:sldId id="282" r:id="rId6"/>
    <p:sldId id="284" r:id="rId7"/>
    <p:sldId id="260" r:id="rId8"/>
    <p:sldId id="262" r:id="rId9"/>
    <p:sldId id="263" r:id="rId10"/>
    <p:sldId id="264" r:id="rId11"/>
    <p:sldId id="265" r:id="rId12"/>
    <p:sldId id="266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86" r:id="rId22"/>
    <p:sldId id="287" r:id="rId23"/>
    <p:sldId id="288" r:id="rId24"/>
    <p:sldId id="289" r:id="rId25"/>
    <p:sldId id="277" r:id="rId26"/>
    <p:sldId id="294" r:id="rId27"/>
    <p:sldId id="278" r:id="rId28"/>
    <p:sldId id="257" r:id="rId29"/>
  </p:sldIdLst>
  <p:sldSz cx="12192000" cy="6858000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84396" autoAdjust="0"/>
  </p:normalViewPr>
  <p:slideViewPr>
    <p:cSldViewPr snapToGrid="0">
      <p:cViewPr varScale="1">
        <p:scale>
          <a:sx n="69" d="100"/>
          <a:sy n="69" d="100"/>
        </p:scale>
        <p:origin x="5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9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DED29F-80AA-4280-904C-D9EDE8AAB1B0}" type="doc">
      <dgm:prSet loTypeId="urn:microsoft.com/office/officeart/2005/8/layout/rings+Icon" loCatId="relationship" qsTypeId="urn:microsoft.com/office/officeart/2005/8/quickstyle/simple1" qsCatId="simple" csTypeId="urn:microsoft.com/office/officeart/2005/8/colors/accent1_2" csCatId="accent1" phldr="1"/>
      <dgm:spPr/>
    </dgm:pt>
    <dgm:pt modelId="{58AB7DF5-463A-4221-AD02-CA40C4E2BC42}">
      <dgm:prSet phldrT="[Text]" custT="1"/>
      <dgm:spPr>
        <a:solidFill>
          <a:schemeClr val="tx2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en-CA" sz="1200" baseline="0" dirty="0" smtClean="0"/>
            <a:t>Diagnostics</a:t>
          </a:r>
        </a:p>
        <a:p>
          <a:endParaRPr lang="en-CA" sz="1200" baseline="0" dirty="0" smtClean="0"/>
        </a:p>
        <a:p>
          <a:r>
            <a:rPr lang="en-CA" sz="1200" baseline="0" dirty="0" smtClean="0"/>
            <a:t>ECO*PLUSE</a:t>
          </a:r>
          <a:r>
            <a:rPr lang="en-CA" sz="1200" baseline="30000" dirty="0" smtClean="0"/>
            <a:t>TM</a:t>
          </a:r>
          <a:endParaRPr lang="en-CA" sz="1200" baseline="30000" dirty="0"/>
        </a:p>
      </dgm:t>
    </dgm:pt>
    <dgm:pt modelId="{2805ADC6-449C-41A1-874D-4C9CA4E567B0}" type="parTrans" cxnId="{27C7E43A-C686-444B-8B26-E017701BAA51}">
      <dgm:prSet/>
      <dgm:spPr/>
      <dgm:t>
        <a:bodyPr/>
        <a:lstStyle/>
        <a:p>
          <a:endParaRPr lang="en-CA"/>
        </a:p>
      </dgm:t>
    </dgm:pt>
    <dgm:pt modelId="{2280BEDD-C769-4DAF-A891-2E2F7A9EFBE2}" type="sibTrans" cxnId="{27C7E43A-C686-444B-8B26-E017701BAA51}">
      <dgm:prSet/>
      <dgm:spPr/>
      <dgm:t>
        <a:bodyPr/>
        <a:lstStyle/>
        <a:p>
          <a:endParaRPr lang="en-CA"/>
        </a:p>
      </dgm:t>
    </dgm:pt>
    <dgm:pt modelId="{5D439DBF-B372-4FC4-A07F-8CCEDE7A7FD4}">
      <dgm:prSet phldrT="[Text]" custT="1"/>
      <dgm:spPr>
        <a:solidFill>
          <a:schemeClr val="bg2">
            <a:lumMod val="75000"/>
            <a:alpha val="50000"/>
          </a:schemeClr>
        </a:solidFill>
      </dgm:spPr>
      <dgm:t>
        <a:bodyPr/>
        <a:lstStyle/>
        <a:p>
          <a:r>
            <a:rPr lang="en-CA" sz="1400" baseline="0" dirty="0" smtClean="0"/>
            <a:t>IPC    </a:t>
          </a:r>
        </a:p>
        <a:p>
          <a:r>
            <a:rPr lang="en-CA" sz="1400" baseline="0" dirty="0" smtClean="0"/>
            <a:t> OPTI-VISOR</a:t>
          </a:r>
          <a:r>
            <a:rPr lang="en-CA" sz="1400" baseline="30000" dirty="0" smtClean="0"/>
            <a:t>TM</a:t>
          </a:r>
        </a:p>
      </dgm:t>
    </dgm:pt>
    <dgm:pt modelId="{90926E7D-4329-472E-943B-917D8EE3922E}" type="parTrans" cxnId="{F0EB12E6-1DDA-4B1B-BF9E-957535F08672}">
      <dgm:prSet/>
      <dgm:spPr/>
      <dgm:t>
        <a:bodyPr/>
        <a:lstStyle/>
        <a:p>
          <a:endParaRPr lang="en-CA"/>
        </a:p>
      </dgm:t>
    </dgm:pt>
    <dgm:pt modelId="{8DB3ED83-DE97-486F-AC73-ADED8DD3567F}" type="sibTrans" cxnId="{F0EB12E6-1DDA-4B1B-BF9E-957535F08672}">
      <dgm:prSet/>
      <dgm:spPr/>
      <dgm:t>
        <a:bodyPr/>
        <a:lstStyle/>
        <a:p>
          <a:endParaRPr lang="en-CA"/>
        </a:p>
      </dgm:t>
    </dgm:pt>
    <dgm:pt modelId="{0F9331F3-099A-46F7-9FA5-E0AE8339C6BD}">
      <dgm:prSet phldrT="[Text]" custT="1"/>
      <dgm:spPr>
        <a:solidFill>
          <a:schemeClr val="accent2">
            <a:lumMod val="40000"/>
            <a:lumOff val="60000"/>
            <a:alpha val="50000"/>
          </a:schemeClr>
        </a:solidFill>
      </dgm:spPr>
      <dgm:t>
        <a:bodyPr/>
        <a:lstStyle/>
        <a:p>
          <a:r>
            <a:rPr lang="en-CA" sz="1400" baseline="0" dirty="0" smtClean="0"/>
            <a:t>On-site Service</a:t>
          </a:r>
        </a:p>
        <a:p>
          <a:endParaRPr lang="en-CA" sz="1400" baseline="0" dirty="0" smtClean="0"/>
        </a:p>
        <a:p>
          <a:r>
            <a:rPr lang="en-CA" sz="1400" baseline="0" dirty="0" smtClean="0"/>
            <a:t>Factory Service Plan</a:t>
          </a:r>
          <a:endParaRPr lang="en-CA" sz="1400" baseline="0" dirty="0"/>
        </a:p>
      </dgm:t>
    </dgm:pt>
    <dgm:pt modelId="{383D8236-3567-4176-9A41-C59198E48ECA}" type="parTrans" cxnId="{280EBAD8-4F7D-4F9A-92CA-79084FAD0BEF}">
      <dgm:prSet/>
      <dgm:spPr/>
      <dgm:t>
        <a:bodyPr/>
        <a:lstStyle/>
        <a:p>
          <a:endParaRPr lang="en-CA"/>
        </a:p>
      </dgm:t>
    </dgm:pt>
    <dgm:pt modelId="{A91E82D9-141F-4A96-854A-C8EA986B2D0A}" type="sibTrans" cxnId="{280EBAD8-4F7D-4F9A-92CA-79084FAD0BEF}">
      <dgm:prSet/>
      <dgm:spPr/>
      <dgm:t>
        <a:bodyPr/>
        <a:lstStyle/>
        <a:p>
          <a:endParaRPr lang="en-CA"/>
        </a:p>
      </dgm:t>
    </dgm:pt>
    <dgm:pt modelId="{828AC555-D43D-4474-9464-BAC5D8D7B5FA}" type="pres">
      <dgm:prSet presAssocID="{03DED29F-80AA-4280-904C-D9EDE8AAB1B0}" presName="Name0" presStyleCnt="0">
        <dgm:presLayoutVars>
          <dgm:chMax val="7"/>
          <dgm:dir/>
          <dgm:resizeHandles val="exact"/>
        </dgm:presLayoutVars>
      </dgm:prSet>
      <dgm:spPr/>
    </dgm:pt>
    <dgm:pt modelId="{4E4D6761-457B-453F-9B3F-C9909A1E9DEF}" type="pres">
      <dgm:prSet presAssocID="{03DED29F-80AA-4280-904C-D9EDE8AAB1B0}" presName="ellipse1" presStyleLbl="vennNode1" presStyleIdx="0" presStyleCnt="3" custLinFactNeighborX="12281" custLinFactNeighborY="60341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D18BE269-1972-4A21-A99B-7A382E5EC596}" type="pres">
      <dgm:prSet presAssocID="{03DED29F-80AA-4280-904C-D9EDE8AAB1B0}" presName="ellipse2" presStyleLbl="vennNode1" presStyleIdx="1" presStyleCnt="3" custScaleX="110501" custScaleY="109182" custLinFactNeighborX="4398" custLinFactNeighborY="-98876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8D8AA985-3F3E-4CB3-B61B-94C30F1C6D73}" type="pres">
      <dgm:prSet presAssocID="{03DED29F-80AA-4280-904C-D9EDE8AAB1B0}" presName="ellipse3" presStyleLbl="vennNode1" presStyleIdx="2" presStyleCnt="3" custLinFactNeighborX="-14169" custLinFactNeighborY="60341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27C7E43A-C686-444B-8B26-E017701BAA51}" srcId="{03DED29F-80AA-4280-904C-D9EDE8AAB1B0}" destId="{58AB7DF5-463A-4221-AD02-CA40C4E2BC42}" srcOrd="0" destOrd="0" parTransId="{2805ADC6-449C-41A1-874D-4C9CA4E567B0}" sibTransId="{2280BEDD-C769-4DAF-A891-2E2F7A9EFBE2}"/>
    <dgm:cxn modelId="{27115C9A-52A1-4970-8D2D-4B733C7CDB92}" type="presOf" srcId="{58AB7DF5-463A-4221-AD02-CA40C4E2BC42}" destId="{4E4D6761-457B-453F-9B3F-C9909A1E9DEF}" srcOrd="0" destOrd="0" presId="urn:microsoft.com/office/officeart/2005/8/layout/rings+Icon"/>
    <dgm:cxn modelId="{228B6633-750C-4D2D-B02C-320E03F4726F}" type="presOf" srcId="{0F9331F3-099A-46F7-9FA5-E0AE8339C6BD}" destId="{8D8AA985-3F3E-4CB3-B61B-94C30F1C6D73}" srcOrd="0" destOrd="0" presId="urn:microsoft.com/office/officeart/2005/8/layout/rings+Icon"/>
    <dgm:cxn modelId="{5FA6CE3C-5FDA-4054-9E37-F232C1C510DD}" type="presOf" srcId="{03DED29F-80AA-4280-904C-D9EDE8AAB1B0}" destId="{828AC555-D43D-4474-9464-BAC5D8D7B5FA}" srcOrd="0" destOrd="0" presId="urn:microsoft.com/office/officeart/2005/8/layout/rings+Icon"/>
    <dgm:cxn modelId="{F0EB12E6-1DDA-4B1B-BF9E-957535F08672}" srcId="{03DED29F-80AA-4280-904C-D9EDE8AAB1B0}" destId="{5D439DBF-B372-4FC4-A07F-8CCEDE7A7FD4}" srcOrd="1" destOrd="0" parTransId="{90926E7D-4329-472E-943B-917D8EE3922E}" sibTransId="{8DB3ED83-DE97-486F-AC73-ADED8DD3567F}"/>
    <dgm:cxn modelId="{280EBAD8-4F7D-4F9A-92CA-79084FAD0BEF}" srcId="{03DED29F-80AA-4280-904C-D9EDE8AAB1B0}" destId="{0F9331F3-099A-46F7-9FA5-E0AE8339C6BD}" srcOrd="2" destOrd="0" parTransId="{383D8236-3567-4176-9A41-C59198E48ECA}" sibTransId="{A91E82D9-141F-4A96-854A-C8EA986B2D0A}"/>
    <dgm:cxn modelId="{96583A40-74B0-4D5D-BF6A-246B7309285C}" type="presOf" srcId="{5D439DBF-B372-4FC4-A07F-8CCEDE7A7FD4}" destId="{D18BE269-1972-4A21-A99B-7A382E5EC596}" srcOrd="0" destOrd="0" presId="urn:microsoft.com/office/officeart/2005/8/layout/rings+Icon"/>
    <dgm:cxn modelId="{042BEEEF-A2E5-49EC-9903-ECAF13BAC086}" type="presParOf" srcId="{828AC555-D43D-4474-9464-BAC5D8D7B5FA}" destId="{4E4D6761-457B-453F-9B3F-C9909A1E9DEF}" srcOrd="0" destOrd="0" presId="urn:microsoft.com/office/officeart/2005/8/layout/rings+Icon"/>
    <dgm:cxn modelId="{781FB410-E4E4-4816-B51C-588C84026314}" type="presParOf" srcId="{828AC555-D43D-4474-9464-BAC5D8D7B5FA}" destId="{D18BE269-1972-4A21-A99B-7A382E5EC596}" srcOrd="1" destOrd="0" presId="urn:microsoft.com/office/officeart/2005/8/layout/rings+Icon"/>
    <dgm:cxn modelId="{5021E3AC-CD12-44E4-B211-B31E30119CD9}" type="presParOf" srcId="{828AC555-D43D-4474-9464-BAC5D8D7B5FA}" destId="{8D8AA985-3F3E-4CB3-B61B-94C30F1C6D73}" srcOrd="2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4D6761-457B-453F-9B3F-C9909A1E9DEF}">
      <dsp:nvSpPr>
        <dsp:cNvPr id="0" name=""/>
        <dsp:cNvSpPr/>
      </dsp:nvSpPr>
      <dsp:spPr>
        <a:xfrm>
          <a:off x="548682" y="1228638"/>
          <a:ext cx="2116712" cy="2116682"/>
        </a:xfrm>
        <a:prstGeom prst="ellipse">
          <a:avLst/>
        </a:prstGeom>
        <a:solidFill>
          <a:schemeClr val="tx2">
            <a:lumMod val="60000"/>
            <a:lumOff val="4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kern="1200" baseline="0" dirty="0" smtClean="0"/>
            <a:t>Diagnostics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1200" kern="1200" baseline="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200" kern="1200" baseline="0" dirty="0" smtClean="0"/>
            <a:t>ECO*PLUSE</a:t>
          </a:r>
          <a:r>
            <a:rPr lang="en-CA" sz="1200" kern="1200" baseline="30000" dirty="0" smtClean="0"/>
            <a:t>TM</a:t>
          </a:r>
          <a:endParaRPr lang="en-CA" sz="1200" kern="1200" baseline="30000" dirty="0"/>
        </a:p>
      </dsp:txBody>
      <dsp:txXfrm>
        <a:off x="858667" y="1538619"/>
        <a:ext cx="1496742" cy="1496720"/>
      </dsp:txXfrm>
    </dsp:sp>
    <dsp:sp modelId="{D18BE269-1972-4A21-A99B-7A382E5EC596}">
      <dsp:nvSpPr>
        <dsp:cNvPr id="0" name=""/>
        <dsp:cNvSpPr/>
      </dsp:nvSpPr>
      <dsp:spPr>
        <a:xfrm>
          <a:off x="1360174" y="0"/>
          <a:ext cx="2338988" cy="2311036"/>
        </a:xfrm>
        <a:prstGeom prst="ellipse">
          <a:avLst/>
        </a:prstGeom>
        <a:solidFill>
          <a:schemeClr val="bg2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400" kern="1200" baseline="0" dirty="0" smtClean="0"/>
            <a:t>IPC  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400" kern="1200" baseline="0" dirty="0" smtClean="0"/>
            <a:t> OPTI-VISOR</a:t>
          </a:r>
          <a:r>
            <a:rPr lang="en-CA" sz="1400" kern="1200" baseline="30000" dirty="0" smtClean="0"/>
            <a:t>TM</a:t>
          </a:r>
        </a:p>
      </dsp:txBody>
      <dsp:txXfrm>
        <a:off x="1702711" y="338443"/>
        <a:ext cx="1653914" cy="1634150"/>
      </dsp:txXfrm>
    </dsp:sp>
    <dsp:sp modelId="{8D8AA985-3F3E-4CB3-B61B-94C30F1C6D73}">
      <dsp:nvSpPr>
        <dsp:cNvPr id="0" name=""/>
        <dsp:cNvSpPr/>
      </dsp:nvSpPr>
      <dsp:spPr>
        <a:xfrm>
          <a:off x="2166505" y="1228638"/>
          <a:ext cx="2116712" cy="2116682"/>
        </a:xfrm>
        <a:prstGeom prst="ellipse">
          <a:avLst/>
        </a:prstGeom>
        <a:solidFill>
          <a:schemeClr val="accent2">
            <a:lumMod val="40000"/>
            <a:lumOff val="6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400" kern="1200" baseline="0" dirty="0" smtClean="0"/>
            <a:t>On-site Service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1400" kern="1200" baseline="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400" kern="1200" baseline="0" dirty="0" smtClean="0"/>
            <a:t>Factory Service Plan</a:t>
          </a:r>
          <a:endParaRPr lang="en-CA" sz="1400" kern="1200" baseline="0" dirty="0"/>
        </a:p>
      </dsp:txBody>
      <dsp:txXfrm>
        <a:off x="2476490" y="1538619"/>
        <a:ext cx="1496742" cy="14967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2B340-186A-472C-9F85-4E4893329B4B}" type="datetimeFigureOut">
              <a:rPr lang="en-CA" smtClean="0"/>
              <a:t>2015-04-15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5F6A9-C9B8-4EA6-A2AA-9C4DA1BD340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16083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81A04-8398-4784-BB7D-CD5DBF77A935}" type="datetimeFigureOut">
              <a:rPr lang="en-CA" smtClean="0"/>
              <a:t>2015-04-15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E8080-A212-4A3B-8B80-5B296497CD2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1596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 defTabSz="931863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742950" indent="-285750" algn="ctr" defTabSz="931863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1143000" indent="-228600" algn="ctr" defTabSz="931863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 algn="ctr" defTabSz="931863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2057400" indent="-228600" algn="ctr" defTabSz="931863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  <a:lvl6pPr marL="2514600" indent="-228600" algn="ctr" defTabSz="9318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6pPr>
            <a:lvl7pPr marL="2971800" indent="-228600" algn="ctr" defTabSz="9318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7pPr>
            <a:lvl8pPr marL="3429000" indent="-228600" algn="ctr" defTabSz="9318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8pPr>
            <a:lvl9pPr marL="3886200" indent="-228600" algn="ctr" defTabSz="93186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9pPr>
          </a:lstStyle>
          <a:p>
            <a:pPr algn="r"/>
            <a:fld id="{13CF7972-57A5-4FDA-872A-7030D4FEBEBB}" type="slidenum">
              <a:rPr lang="en-US" sz="1200">
                <a:solidFill>
                  <a:srgbClr val="000000"/>
                </a:solidFill>
                <a:latin typeface="Arial Black" panose="020B0A04020102020204" pitchFamily="34" charset="0"/>
              </a:rPr>
              <a:pPr algn="r"/>
              <a:t>2</a:t>
            </a:fld>
            <a:endParaRPr lang="en-US" sz="1200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6188" y="4567502"/>
            <a:ext cx="4673600" cy="1484842"/>
          </a:xfrm>
          <a:noFill/>
        </p:spPr>
        <p:txBody>
          <a:bodyPr wrap="square"/>
          <a:lstStyle/>
          <a:p>
            <a:r>
              <a:rPr lang="en-US" smtClean="0"/>
              <a:t>PROJECT ASSIST is an ARMSTRONG professional service that provides a single point of contact— a dedicated project manager – for all stages of a project lifecycle, in order to provide a common understanding of the sequencing of major project activities. All customer-driven changes are managed so that cost and schedule impact are reflected in the price and delivery schedule. An online collaborative  work environment provides 24/7 access to all project documentation.</a:t>
            </a:r>
          </a:p>
        </p:txBody>
      </p:sp>
    </p:spTree>
    <p:extLst>
      <p:ext uri="{BB962C8B-B14F-4D97-AF65-F5344CB8AC3E}">
        <p14:creationId xmlns:p14="http://schemas.microsoft.com/office/powerpoint/2010/main" val="39631321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47E8273-F862-428C-8024-4AD55DF9711A}" type="slidenum">
              <a:rPr lang="en-US" altLang="en-US" smtClean="0"/>
              <a:pPr eaLnBrk="1" hangingPunct="1">
                <a:spcBef>
                  <a:spcPct val="0"/>
                </a:spcBef>
              </a:pPr>
              <a:t>21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13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fld id="{2D747924-2FA3-4BFC-8BCB-F9C02927CB3F}" type="slidenum">
              <a:rPr lang="en-CA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24</a:t>
            </a:fld>
            <a:endParaRPr lang="en-CA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046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A5A395-312B-4B55-B45A-8B7B036EFDC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386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19BDC5E-02EF-472D-9C6E-1D690D8F31FE}" type="slidenum">
              <a:rPr lang="en-US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26</a:t>
            </a:fld>
            <a:endParaRPr lang="en-US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0382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fld id="{E8BC7AD9-C7FF-406D-B7EE-46B222E8E7D0}" type="slidenum">
              <a:rPr lang="en-CA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27</a:t>
            </a:fld>
            <a:endParaRPr lang="en-CA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732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60243D9-FA10-4355-BD86-FFFB38BE94F9}" type="slidenum">
              <a:rPr lang="en-US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6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86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18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F8762AF-788E-45E4-BB6B-C4FB5508AB6C}" type="slidenum">
              <a:rPr lang="en-US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8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976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fld id="{10FE812E-D3E5-498D-B857-26C3B8794314}" type="slidenum">
              <a:rPr lang="en-CA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14</a:t>
            </a:fld>
            <a:endParaRPr lang="en-CA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664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fld id="{43F36BC0-FAEB-4556-987C-1772D965673E}" type="slidenum">
              <a:rPr 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15</a:t>
            </a:fld>
            <a:endParaRPr 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265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fld id="{54CAF302-B50F-4EB3-A016-11916F6D179A}" type="slidenum">
              <a:rPr 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16</a:t>
            </a:fld>
            <a:endParaRPr 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498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fld id="{62DE9F76-E4D9-44D7-BC65-E6B2157B5053}" type="slidenum">
              <a:rPr 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17</a:t>
            </a:fld>
            <a:endParaRPr 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320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 defTabSz="931863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fld id="{1F2F20F8-D42B-4CF6-935A-07C7AFF122A1}" type="slidenum">
              <a:rPr lang="en-CA" sz="1200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18</a:t>
            </a:fld>
            <a:endParaRPr lang="en-CA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037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47E8273-F862-428C-8024-4AD55DF9711A}" type="slidenum">
              <a:rPr lang="en-US" altLang="en-US" smtClean="0"/>
              <a:pPr eaLnBrk="1" hangingPunct="1">
                <a:spcBef>
                  <a:spcPct val="0"/>
                </a:spcBef>
              </a:pPr>
              <a:t>20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47619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783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10443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52400"/>
            <a:ext cx="8331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19200" y="914400"/>
            <a:ext cx="51054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7800" y="914400"/>
            <a:ext cx="51054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287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0200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37384A-1078-4D47-B8FB-40FB5F9EC748}" type="datetimeFigureOut">
              <a:rPr lang="en-US" sz="1400">
                <a:solidFill>
                  <a:srgbClr val="1C1C1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4/15/2015</a:t>
            </a:fld>
            <a:endParaRPr lang="en-US" sz="1400">
              <a:solidFill>
                <a:srgbClr val="1C1C1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1C1C1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FD4BBE-F2AD-4FFF-A5BB-F7324D61E344}" type="slidenum">
              <a:rPr lang="en-US" sz="1400">
                <a:solidFill>
                  <a:srgbClr val="1C1C1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400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655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9685" y="1608138"/>
            <a:ext cx="5361516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94401" y="1608138"/>
            <a:ext cx="536363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52742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9060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36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320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37384A-1078-4D47-B8FB-40FB5F9EC748}" type="datetimeFigureOut">
              <a:rPr lang="en-US" sz="1400">
                <a:solidFill>
                  <a:srgbClr val="1C1C1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4/15/2015</a:t>
            </a:fld>
            <a:endParaRPr lang="en-US" sz="1400">
              <a:solidFill>
                <a:srgbClr val="1C1C1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1C1C1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FD4BBE-F2AD-4FFF-A5BB-F7324D61E344}" type="slidenum">
              <a:rPr lang="en-US" sz="1400">
                <a:solidFill>
                  <a:srgbClr val="1C1C1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400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669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9685" y="1608138"/>
            <a:ext cx="5361516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94401" y="1608138"/>
            <a:ext cx="536363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07400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ag line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7384" y="6084889"/>
            <a:ext cx="844549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7" name="Rectangle 3"/>
          <p:cNvSpPr>
            <a:spLocks noChangeArrowheads="1"/>
          </p:cNvSpPr>
          <p:nvPr userDrawn="1"/>
        </p:nvSpPr>
        <p:spPr bwMode="auto">
          <a:xfrm>
            <a:off x="1" y="773114"/>
            <a:ext cx="226484" cy="682625"/>
          </a:xfrm>
          <a:prstGeom prst="rect">
            <a:avLst/>
          </a:prstGeom>
          <a:solidFill>
            <a:srgbClr val="EE1A0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rgbClr val="1C1C1C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 userDrawn="1"/>
        </p:nvGrpSpPr>
        <p:grpSpPr bwMode="auto">
          <a:xfrm>
            <a:off x="9840384" y="-9525"/>
            <a:ext cx="2351616" cy="593725"/>
            <a:chOff x="2320" y="-14"/>
            <a:chExt cx="2185" cy="735"/>
          </a:xfrm>
        </p:grpSpPr>
        <p:pic>
          <p:nvPicPr>
            <p:cNvPr id="2056" name="Picture 5" descr="Armstrong_logo"/>
            <p:cNvPicPr>
              <a:picLocks noChangeAspect="1" noChangeArrowheads="1"/>
            </p:cNvPicPr>
            <p:nvPr userDrawn="1"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lum bright="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0" y="343"/>
              <a:ext cx="1946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9030" name="Rectangle 6"/>
            <p:cNvSpPr>
              <a:spLocks noChangeArrowheads="1"/>
            </p:cNvSpPr>
            <p:nvPr userDrawn="1"/>
          </p:nvSpPr>
          <p:spPr bwMode="auto">
            <a:xfrm>
              <a:off x="4265" y="-14"/>
              <a:ext cx="240" cy="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>
                <a:solidFill>
                  <a:srgbClr val="1C1C1C"/>
                </a:solidFill>
              </a:endParaRPr>
            </a:p>
          </p:txBody>
        </p:sp>
      </p:grpSp>
      <p:sp>
        <p:nvSpPr>
          <p:cNvPr id="129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29684" y="696914"/>
            <a:ext cx="10928349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129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9684" y="1608138"/>
            <a:ext cx="10928349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Box 68"/>
          <p:cNvSpPr txBox="1">
            <a:spLocks noChangeArrowheads="1"/>
          </p:cNvSpPr>
          <p:nvPr userDrawn="1"/>
        </p:nvSpPr>
        <p:spPr bwMode="auto">
          <a:xfrm>
            <a:off x="531285" y="6605588"/>
            <a:ext cx="93091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900" dirty="0">
                <a:solidFill>
                  <a:srgbClr val="EE1A0D"/>
                </a:solidFill>
              </a:rPr>
              <a:t>India Engineering Visit 2013   |   November 22-23, 2013</a:t>
            </a: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531286" y="6605588"/>
            <a:ext cx="4451589" cy="2524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SzPct val="85000"/>
            </a:pPr>
            <a:r>
              <a:rPr lang="en-CA" sz="1000" dirty="0">
                <a:solidFill>
                  <a:srgbClr val="EE3524"/>
                </a:solidFill>
              </a:rPr>
              <a:t>Feb 2014 – Webinar, US Sales </a:t>
            </a:r>
          </a:p>
        </p:txBody>
      </p:sp>
    </p:spTree>
    <p:extLst>
      <p:ext uri="{BB962C8B-B14F-4D97-AF65-F5344CB8AC3E}">
        <p14:creationId xmlns:p14="http://schemas.microsoft.com/office/powerpoint/2010/main" val="2953092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MS PGothic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MS PGothic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MS PGothic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MS PGothic" pitchFamily="34" charset="-128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ＭＳ Ｐゴシック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ＭＳ Ｐゴシック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ＭＳ Ｐゴシック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ＭＳ Ｐゴシック" charset="0"/>
          <a:cs typeface="Arial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ct val="0"/>
        </a:spcAft>
        <a:buSzPct val="85000"/>
        <a:buChar char="•"/>
        <a:defRPr sz="2000">
          <a:solidFill>
            <a:srgbClr val="1C1C1C"/>
          </a:solidFill>
          <a:latin typeface="+mn-lt"/>
          <a:ea typeface="MS PGothic" pitchFamily="34" charset="-128"/>
          <a:cs typeface="+mn-cs"/>
        </a:defRPr>
      </a:lvl1pPr>
      <a:lvl2pPr marL="457200" indent="-171450" algn="l" rtl="0" eaLnBrk="0" fontAlgn="base" hangingPunct="0">
        <a:spcBef>
          <a:spcPct val="20000"/>
        </a:spcBef>
        <a:spcAft>
          <a:spcPct val="0"/>
        </a:spcAft>
        <a:buSzPct val="85000"/>
        <a:buChar char="•"/>
        <a:defRPr>
          <a:solidFill>
            <a:srgbClr val="1C1C1C"/>
          </a:solidFill>
          <a:latin typeface="+mn-lt"/>
          <a:ea typeface="MS PGothic" pitchFamily="34" charset="-128"/>
          <a:cs typeface="+mn-cs"/>
        </a:defRPr>
      </a:lvl2pPr>
      <a:lvl3pPr marL="742950" indent="-171450" algn="l" rtl="0" eaLnBrk="0" fontAlgn="base" hangingPunct="0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MS PGothic" pitchFamily="34" charset="-128"/>
          <a:cs typeface="+mn-cs"/>
        </a:defRPr>
      </a:lvl3pPr>
      <a:lvl4pPr marL="1028700" indent="-171450" algn="l" rtl="0" eaLnBrk="0" fontAlgn="base" hangingPunct="0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MS PGothic" pitchFamily="34" charset="-128"/>
          <a:cs typeface="+mn-cs"/>
        </a:defRPr>
      </a:lvl4pPr>
      <a:lvl5pPr marL="1314450" indent="-171450" algn="l" rtl="0" eaLnBrk="0" fontAlgn="base" hangingPunct="0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MS PGothic" pitchFamily="34" charset="-128"/>
          <a:cs typeface="+mn-cs"/>
        </a:defRPr>
      </a:lvl5pPr>
      <a:lvl6pPr marL="17716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Arial" charset="0"/>
          <a:cs typeface="+mn-cs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Arial" charset="0"/>
          <a:cs typeface="+mn-cs"/>
        </a:defRPr>
      </a:lvl7pPr>
      <a:lvl8pPr marL="26860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Arial" charset="0"/>
          <a:cs typeface="+mn-cs"/>
        </a:defRPr>
      </a:lvl8pPr>
      <a:lvl9pPr marL="31432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Arial" charset="0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ag line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7384" y="6084889"/>
            <a:ext cx="844549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7" name="Rectangle 3"/>
          <p:cNvSpPr>
            <a:spLocks noChangeArrowheads="1"/>
          </p:cNvSpPr>
          <p:nvPr userDrawn="1"/>
        </p:nvSpPr>
        <p:spPr bwMode="auto">
          <a:xfrm>
            <a:off x="1" y="773114"/>
            <a:ext cx="226484" cy="682625"/>
          </a:xfrm>
          <a:prstGeom prst="rect">
            <a:avLst/>
          </a:prstGeom>
          <a:solidFill>
            <a:srgbClr val="EE1A0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>
              <a:solidFill>
                <a:srgbClr val="1C1C1C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 userDrawn="1"/>
        </p:nvGrpSpPr>
        <p:grpSpPr bwMode="auto">
          <a:xfrm>
            <a:off x="9840384" y="-9525"/>
            <a:ext cx="2351616" cy="593725"/>
            <a:chOff x="2320" y="-14"/>
            <a:chExt cx="2185" cy="735"/>
          </a:xfrm>
        </p:grpSpPr>
        <p:pic>
          <p:nvPicPr>
            <p:cNvPr id="2056" name="Picture 5" descr="Armstrong_logo"/>
            <p:cNvPicPr>
              <a:picLocks noChangeAspect="1" noChangeArrowheads="1"/>
            </p:cNvPicPr>
            <p:nvPr userDrawn="1"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lum bright="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0" y="343"/>
              <a:ext cx="1946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9030" name="Rectangle 6"/>
            <p:cNvSpPr>
              <a:spLocks noChangeArrowheads="1"/>
            </p:cNvSpPr>
            <p:nvPr userDrawn="1"/>
          </p:nvSpPr>
          <p:spPr bwMode="auto">
            <a:xfrm>
              <a:off x="4265" y="-14"/>
              <a:ext cx="240" cy="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>
                <a:solidFill>
                  <a:srgbClr val="1C1C1C"/>
                </a:solidFill>
              </a:endParaRPr>
            </a:p>
          </p:txBody>
        </p:sp>
      </p:grpSp>
      <p:sp>
        <p:nvSpPr>
          <p:cNvPr id="129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29684" y="696914"/>
            <a:ext cx="10928349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129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9684" y="1608138"/>
            <a:ext cx="10928349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Box 68"/>
          <p:cNvSpPr txBox="1">
            <a:spLocks noChangeArrowheads="1"/>
          </p:cNvSpPr>
          <p:nvPr userDrawn="1"/>
        </p:nvSpPr>
        <p:spPr bwMode="auto">
          <a:xfrm>
            <a:off x="531285" y="6605588"/>
            <a:ext cx="93091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900" dirty="0">
                <a:solidFill>
                  <a:srgbClr val="EE1A0D"/>
                </a:solidFill>
              </a:rPr>
              <a:t>India Engineering Visit 2013   |   November 22-23, 2013</a:t>
            </a: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531286" y="6605588"/>
            <a:ext cx="4451589" cy="2524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SzPct val="85000"/>
            </a:pPr>
            <a:r>
              <a:rPr lang="en-CA" sz="1000" dirty="0">
                <a:solidFill>
                  <a:srgbClr val="EE3524"/>
                </a:solidFill>
              </a:rPr>
              <a:t>Feb 2014 – Webinar, US Sales </a:t>
            </a:r>
          </a:p>
        </p:txBody>
      </p:sp>
    </p:spTree>
    <p:extLst>
      <p:ext uri="{BB962C8B-B14F-4D97-AF65-F5344CB8AC3E}">
        <p14:creationId xmlns:p14="http://schemas.microsoft.com/office/powerpoint/2010/main" val="3903696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MS PGothic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MS PGothic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MS PGothic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MS PGothic" pitchFamily="34" charset="-128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ＭＳ Ｐゴシック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ＭＳ Ｐゴシック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ＭＳ Ｐゴシック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EE1A0D"/>
          </a:solidFill>
          <a:latin typeface="Lucida Sans" charset="0"/>
          <a:ea typeface="ＭＳ Ｐゴシック" charset="0"/>
          <a:cs typeface="Arial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ct val="0"/>
        </a:spcAft>
        <a:buSzPct val="85000"/>
        <a:buChar char="•"/>
        <a:defRPr sz="2000">
          <a:solidFill>
            <a:srgbClr val="1C1C1C"/>
          </a:solidFill>
          <a:latin typeface="+mn-lt"/>
          <a:ea typeface="MS PGothic" pitchFamily="34" charset="-128"/>
          <a:cs typeface="+mn-cs"/>
        </a:defRPr>
      </a:lvl1pPr>
      <a:lvl2pPr marL="457200" indent="-171450" algn="l" rtl="0" eaLnBrk="0" fontAlgn="base" hangingPunct="0">
        <a:spcBef>
          <a:spcPct val="20000"/>
        </a:spcBef>
        <a:spcAft>
          <a:spcPct val="0"/>
        </a:spcAft>
        <a:buSzPct val="85000"/>
        <a:buChar char="•"/>
        <a:defRPr>
          <a:solidFill>
            <a:srgbClr val="1C1C1C"/>
          </a:solidFill>
          <a:latin typeface="+mn-lt"/>
          <a:ea typeface="MS PGothic" pitchFamily="34" charset="-128"/>
          <a:cs typeface="+mn-cs"/>
        </a:defRPr>
      </a:lvl2pPr>
      <a:lvl3pPr marL="742950" indent="-171450" algn="l" rtl="0" eaLnBrk="0" fontAlgn="base" hangingPunct="0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MS PGothic" pitchFamily="34" charset="-128"/>
          <a:cs typeface="+mn-cs"/>
        </a:defRPr>
      </a:lvl3pPr>
      <a:lvl4pPr marL="1028700" indent="-171450" algn="l" rtl="0" eaLnBrk="0" fontAlgn="base" hangingPunct="0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MS PGothic" pitchFamily="34" charset="-128"/>
          <a:cs typeface="+mn-cs"/>
        </a:defRPr>
      </a:lvl4pPr>
      <a:lvl5pPr marL="1314450" indent="-171450" algn="l" rtl="0" eaLnBrk="0" fontAlgn="base" hangingPunct="0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MS PGothic" pitchFamily="34" charset="-128"/>
          <a:cs typeface="+mn-cs"/>
        </a:defRPr>
      </a:lvl5pPr>
      <a:lvl6pPr marL="17716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Arial" charset="0"/>
          <a:cs typeface="+mn-cs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Arial" charset="0"/>
          <a:cs typeface="+mn-cs"/>
        </a:defRPr>
      </a:lvl7pPr>
      <a:lvl8pPr marL="26860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Arial" charset="0"/>
          <a:cs typeface="+mn-cs"/>
        </a:defRPr>
      </a:lvl8pPr>
      <a:lvl9pPr marL="3143250" indent="-171450" algn="l" rtl="0" fontAlgn="base">
        <a:spcBef>
          <a:spcPct val="20000"/>
        </a:spcBef>
        <a:spcAft>
          <a:spcPct val="0"/>
        </a:spcAft>
        <a:buSzPct val="85000"/>
        <a:buChar char="•"/>
        <a:defRPr sz="1600">
          <a:solidFill>
            <a:srgbClr val="1C1C1C"/>
          </a:solidFill>
          <a:latin typeface="+mn-lt"/>
          <a:ea typeface="Arial" charset="0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a/url?sa=i&amp;rct=j&amp;q=&amp;esrc=s&amp;frm=1&amp;source=images&amp;cd=&amp;cad=rja&amp;docid=Z2B0D90S-2A0HM&amp;tbnid=vv8LFT3LbWrkSM:&amp;ved=0CAUQjRw&amp;url=http://www.lspirg.org/blog/2012/6/25/annual-report-2011-2012.html&amp;ei=CsJyUoT2HurQyAHS0YCADw&amp;bvm=bv.55819444,d.aWc&amp;psig=AFQjCNG5Ecu8uY94sVBJTSAOXi7GLdJwMQ&amp;ust=1383338819543284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www.google.ca/url?sa=i&amp;rct=j&amp;q=&amp;esrc=s&amp;frm=1&amp;source=images&amp;cd=&amp;cad=rja&amp;docid=cvadKx1BI4DQHM&amp;tbnid=65j7sPAim9V63M:&amp;ved=0CAUQjRw&amp;url=http://spotfire.tibco.com/blog/?cat=64&amp;ei=9SvwUc69DYWkrgH3vYCADw&amp;psig=AFQjCNEVvLEYnfdZpeypSVpPHoYm39jx1Q&amp;ust=1374780750751642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jpe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45880" y="5231604"/>
            <a:ext cx="3642960" cy="1366110"/>
          </a:xfrm>
          <a:solidFill>
            <a:srgbClr val="FFFF00"/>
          </a:solidFill>
        </p:spPr>
        <p:txBody>
          <a:bodyPr/>
          <a:lstStyle/>
          <a:p>
            <a:pPr marL="285750" lvl="1" indent="0" algn="ctr">
              <a:buNone/>
            </a:pPr>
            <a:endParaRPr lang="en-US" b="1" dirty="0"/>
          </a:p>
          <a:p>
            <a:pPr marL="285750" lvl="1" indent="0" algn="ctr">
              <a:buNone/>
            </a:pPr>
            <a:r>
              <a:rPr lang="en-US" b="1" dirty="0" smtClean="0"/>
              <a:t>Factory Service Plans</a:t>
            </a:r>
          </a:p>
          <a:p>
            <a:pPr lvl="1"/>
            <a:endParaRPr lang="en-US" b="1" dirty="0"/>
          </a:p>
          <a:p>
            <a:pPr lvl="1"/>
            <a:endParaRPr lang="en-US" b="1" dirty="0"/>
          </a:p>
        </p:txBody>
      </p:sp>
      <p:sp>
        <p:nvSpPr>
          <p:cNvPr id="4" name="Content Placeholder 6"/>
          <p:cNvSpPr txBox="1">
            <a:spLocks/>
          </p:cNvSpPr>
          <p:nvPr/>
        </p:nvSpPr>
        <p:spPr bwMode="auto">
          <a:xfrm>
            <a:off x="5960680" y="5231604"/>
            <a:ext cx="3642960" cy="1366110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285750" lvl="1" indent="0" algn="ctr">
              <a:buNone/>
            </a:pPr>
            <a:endParaRPr lang="en-US" b="1" kern="0" dirty="0">
              <a:solidFill>
                <a:srgbClr val="FFFFFF"/>
              </a:solidFill>
            </a:endParaRPr>
          </a:p>
          <a:p>
            <a:pPr marL="285750" lvl="1" indent="0" algn="ctr">
              <a:buNone/>
            </a:pPr>
            <a:r>
              <a:rPr lang="en-US" b="1" kern="0" dirty="0" smtClean="0">
                <a:solidFill>
                  <a:srgbClr val="FFFFFF"/>
                </a:solidFill>
              </a:rPr>
              <a:t>ECO*PULSE</a:t>
            </a:r>
            <a:r>
              <a:rPr lang="en-US" b="1" kern="0" baseline="30000" dirty="0" smtClean="0">
                <a:solidFill>
                  <a:srgbClr val="FFFFFF"/>
                </a:solidFill>
              </a:rPr>
              <a:t>TM</a:t>
            </a:r>
            <a:r>
              <a:rPr lang="en-US" b="1" kern="0" dirty="0" smtClean="0">
                <a:solidFill>
                  <a:srgbClr val="FFFFFF"/>
                </a:solidFill>
              </a:rPr>
              <a:t> </a:t>
            </a:r>
            <a:r>
              <a:rPr lang="en-US" b="1" kern="0" dirty="0">
                <a:solidFill>
                  <a:srgbClr val="FFFFFF"/>
                </a:solidFill>
              </a:rPr>
              <a:t>HVAC Health Service</a:t>
            </a:r>
          </a:p>
          <a:p>
            <a:pPr lvl="1"/>
            <a:endParaRPr lang="en-US" b="1" kern="0" dirty="0">
              <a:solidFill>
                <a:srgbClr val="FFFFFF"/>
              </a:solidFill>
            </a:endParaRPr>
          </a:p>
          <a:p>
            <a:pPr lvl="1"/>
            <a:endParaRPr lang="en-US" b="1" kern="0" dirty="0">
              <a:solidFill>
                <a:srgbClr val="FFFFFF"/>
              </a:solidFill>
            </a:endParaRPr>
          </a:p>
        </p:txBody>
      </p:sp>
      <p:sp>
        <p:nvSpPr>
          <p:cNvPr id="5" name="Content Placeholder 6"/>
          <p:cNvSpPr txBox="1">
            <a:spLocks/>
          </p:cNvSpPr>
          <p:nvPr/>
        </p:nvSpPr>
        <p:spPr bwMode="auto">
          <a:xfrm>
            <a:off x="1845880" y="1802585"/>
            <a:ext cx="3642960" cy="1366110"/>
          </a:xfrm>
          <a:prstGeom prst="rect">
            <a:avLst/>
          </a:prstGeom>
          <a:solidFill>
            <a:srgbClr val="FF3300"/>
          </a:solidFill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285750" lvl="1" indent="0" algn="ctr">
              <a:buNone/>
            </a:pPr>
            <a:endParaRPr lang="en-US" b="1" kern="0" dirty="0">
              <a:solidFill>
                <a:srgbClr val="FFFFFF"/>
              </a:solidFill>
            </a:endParaRPr>
          </a:p>
          <a:p>
            <a:pPr marL="285750" lvl="1" indent="0" algn="ctr">
              <a:buNone/>
            </a:pPr>
            <a:r>
              <a:rPr lang="en-US" b="1" kern="0" dirty="0">
                <a:solidFill>
                  <a:srgbClr val="FFFFFF"/>
                </a:solidFill>
              </a:rPr>
              <a:t>Energy </a:t>
            </a:r>
            <a:r>
              <a:rPr lang="en-US" b="1" kern="0" dirty="0" smtClean="0">
                <a:solidFill>
                  <a:srgbClr val="FFFFFF"/>
                </a:solidFill>
              </a:rPr>
              <a:t>Audits</a:t>
            </a:r>
          </a:p>
          <a:p>
            <a:pPr lvl="1"/>
            <a:endParaRPr lang="en-US" b="1" kern="0" dirty="0">
              <a:solidFill>
                <a:srgbClr val="FFFFFF"/>
              </a:solidFill>
            </a:endParaRPr>
          </a:p>
        </p:txBody>
      </p:sp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3847664" y="3403445"/>
            <a:ext cx="3642960" cy="1366110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285750" lvl="1" indent="0" algn="ctr">
              <a:buNone/>
            </a:pPr>
            <a:endParaRPr lang="en-US" b="1" kern="0" dirty="0"/>
          </a:p>
          <a:p>
            <a:pPr marL="285750" lvl="1" indent="0" algn="ctr">
              <a:buNone/>
            </a:pPr>
            <a:r>
              <a:rPr lang="en-US" b="1" kern="0" dirty="0"/>
              <a:t>Performance </a:t>
            </a:r>
            <a:r>
              <a:rPr lang="en-US" b="1" kern="0" dirty="0" smtClean="0"/>
              <a:t>Guarantee</a:t>
            </a:r>
          </a:p>
          <a:p>
            <a:pPr lvl="1"/>
            <a:endParaRPr lang="en-US" b="1" kern="0" dirty="0"/>
          </a:p>
          <a:p>
            <a:pPr lvl="1"/>
            <a:endParaRPr lang="en-US" b="1" kern="0" dirty="0"/>
          </a:p>
        </p:txBody>
      </p:sp>
      <p:sp>
        <p:nvSpPr>
          <p:cNvPr id="3" name="Oval 2"/>
          <p:cNvSpPr/>
          <p:nvPr/>
        </p:nvSpPr>
        <p:spPr bwMode="auto">
          <a:xfrm>
            <a:off x="6036575" y="5082756"/>
            <a:ext cx="3491170" cy="1791018"/>
          </a:xfrm>
          <a:prstGeom prst="ellipse">
            <a:avLst/>
          </a:prstGeom>
          <a:noFill/>
          <a:ln w="57150" cap="flat" cmpd="sng" algn="ctr">
            <a:solidFill>
              <a:srgbClr val="EE1A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SzPct val="85000"/>
            </a:pPr>
            <a:endParaRPr lang="en-CA" sz="1400">
              <a:solidFill>
                <a:srgbClr val="1C1C1C"/>
              </a:solidFill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2177974" y="5004305"/>
            <a:ext cx="3491170" cy="1791018"/>
          </a:xfrm>
          <a:prstGeom prst="ellipse">
            <a:avLst/>
          </a:prstGeom>
          <a:noFill/>
          <a:ln w="57150" cap="flat" cmpd="sng" algn="ctr">
            <a:solidFill>
              <a:srgbClr val="EE1A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SzPct val="85000"/>
            </a:pPr>
            <a:endParaRPr lang="en-CA" sz="1400">
              <a:solidFill>
                <a:srgbClr val="1C1C1C"/>
              </a:solidFill>
            </a:endParaRPr>
          </a:p>
        </p:txBody>
      </p:sp>
      <p:sp>
        <p:nvSpPr>
          <p:cNvPr id="9" name="Content Placeholder 6"/>
          <p:cNvSpPr txBox="1">
            <a:spLocks/>
          </p:cNvSpPr>
          <p:nvPr/>
        </p:nvSpPr>
        <p:spPr bwMode="auto">
          <a:xfrm>
            <a:off x="5884785" y="1802585"/>
            <a:ext cx="3642960" cy="1366110"/>
          </a:xfrm>
          <a:prstGeom prst="rect">
            <a:avLst/>
          </a:prstGeom>
          <a:solidFill>
            <a:schemeClr val="accent3">
              <a:lumMod val="65000"/>
            </a:schemeClr>
          </a:solidFill>
          <a:ln>
            <a:noFill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20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4572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7429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02870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314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17716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6pPr>
            <a:lvl7pPr marL="22288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7pPr>
            <a:lvl8pPr marL="26860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8pPr>
            <a:lvl9pPr marL="3143250" indent="-171450" algn="l" rtl="0" fontAlgn="base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+mn-lt"/>
                <a:ea typeface="Arial" charset="0"/>
                <a:cs typeface="+mn-cs"/>
              </a:defRPr>
            </a:lvl9pPr>
          </a:lstStyle>
          <a:p>
            <a:pPr marL="285750" lvl="1" indent="0" algn="ctr">
              <a:buNone/>
            </a:pPr>
            <a:endParaRPr lang="en-US" b="1" kern="0" dirty="0">
              <a:solidFill>
                <a:srgbClr val="FFFFFF"/>
              </a:solidFill>
            </a:endParaRPr>
          </a:p>
          <a:p>
            <a:pPr marL="285750" lvl="1" indent="0" algn="ctr">
              <a:buNone/>
            </a:pPr>
            <a:r>
              <a:rPr lang="en-US" b="1" kern="0" dirty="0" smtClean="0">
                <a:solidFill>
                  <a:srgbClr val="FFFFFF"/>
                </a:solidFill>
              </a:rPr>
              <a:t>Design Assist</a:t>
            </a:r>
            <a:endParaRPr lang="en-US" b="1" kern="0" dirty="0">
              <a:solidFill>
                <a:srgbClr val="FFFFFF"/>
              </a:solidFill>
            </a:endParaRPr>
          </a:p>
          <a:p>
            <a:pPr lvl="1"/>
            <a:endParaRPr lang="en-US" b="1" kern="0" dirty="0">
              <a:solidFill>
                <a:srgbClr val="FFFFFF"/>
              </a:solidFill>
            </a:endParaRPr>
          </a:p>
          <a:p>
            <a:pPr lvl="1"/>
            <a:endParaRPr lang="en-US" b="1" kern="0" dirty="0">
              <a:solidFill>
                <a:srgbClr val="FFFFFF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22263" y="696913"/>
            <a:ext cx="8196262" cy="8350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Building Services – Fee Based Services</a:t>
            </a:r>
            <a:endParaRPr lang="en-CA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7394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4" grpId="0" animBg="1"/>
      <p:bldP spid="5" grpId="0" animBg="1"/>
      <p:bldP spid="6" grpId="0" animBg="1"/>
      <p:bldP spid="3" grpId="0" animBg="1"/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Factory Service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«"/>
              <a:defRPr/>
            </a:pPr>
            <a:endParaRPr lang="en-CA" altLang="en-US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1" eaLnBrk="1" hangingPunct="1">
              <a:buFont typeface="Wingdings" panose="05000000000000000000" pitchFamily="2" charset="2"/>
              <a:buChar char="«"/>
              <a:defRPr/>
            </a:pPr>
            <a:r>
              <a:rPr lang="en-CA" altLang="en-US" sz="2000" dirty="0"/>
              <a:t> Increased plant reliability and up time</a:t>
            </a:r>
          </a:p>
          <a:p>
            <a:pPr lvl="1" eaLnBrk="1" hangingPunct="1">
              <a:buFont typeface="Wingdings" panose="05000000000000000000" pitchFamily="2" charset="2"/>
              <a:buChar char="«"/>
              <a:defRPr/>
            </a:pPr>
            <a:endParaRPr lang="en-CA" altLang="en-US" sz="2000" dirty="0"/>
          </a:p>
          <a:p>
            <a:pPr lvl="1" eaLnBrk="1" hangingPunct="1">
              <a:buFont typeface="Wingdings" panose="05000000000000000000" pitchFamily="2" charset="2"/>
              <a:buChar char="«"/>
              <a:defRPr/>
            </a:pPr>
            <a:r>
              <a:rPr lang="en-CA" altLang="en-US" sz="2000" dirty="0"/>
              <a:t> Sustained performance and energy efficiency</a:t>
            </a:r>
          </a:p>
          <a:p>
            <a:pPr lvl="1" eaLnBrk="1" hangingPunct="1">
              <a:buFont typeface="Wingdings" panose="05000000000000000000" pitchFamily="2" charset="2"/>
              <a:buChar char="«"/>
              <a:defRPr/>
            </a:pPr>
            <a:endParaRPr lang="en-CA" altLang="en-US" sz="2000" dirty="0"/>
          </a:p>
          <a:p>
            <a:pPr lvl="1" eaLnBrk="1" hangingPunct="1">
              <a:buFont typeface="Wingdings" panose="05000000000000000000" pitchFamily="2" charset="2"/>
              <a:buChar char="«"/>
              <a:defRPr/>
            </a:pPr>
            <a:r>
              <a:rPr lang="en-CA" altLang="en-US" sz="2000" dirty="0"/>
              <a:t> Faster recovery </a:t>
            </a:r>
          </a:p>
          <a:p>
            <a:pPr marL="285750" lvl="1" indent="0" eaLnBrk="1" hangingPunct="1">
              <a:buNone/>
              <a:defRPr/>
            </a:pPr>
            <a:r>
              <a:rPr lang="en-CA" altLang="en-US" sz="2000" dirty="0"/>
              <a:t>	(in the unlikely event of unexpected downtime)</a:t>
            </a:r>
          </a:p>
          <a:p>
            <a:pPr marL="285750" lvl="1" indent="0" eaLnBrk="1" hangingPunct="1">
              <a:buNone/>
              <a:defRPr/>
            </a:pPr>
            <a:endParaRPr lang="en-CA" altLang="en-US" sz="2000" dirty="0"/>
          </a:p>
          <a:p>
            <a:pPr lvl="1" eaLnBrk="1" hangingPunct="1">
              <a:buFont typeface="Wingdings" panose="05000000000000000000" pitchFamily="2" charset="2"/>
              <a:buChar char=""/>
              <a:defRPr/>
            </a:pPr>
            <a:r>
              <a:rPr lang="en-CA" altLang="en-US" sz="2000" dirty="0"/>
              <a:t> Informed Building Operators – more efficient in their role</a:t>
            </a:r>
          </a:p>
          <a:p>
            <a:pPr lvl="1" eaLnBrk="1" hangingPunct="1">
              <a:buFont typeface="Wingdings" panose="05000000000000000000" pitchFamily="2" charset="2"/>
              <a:buChar char="«"/>
              <a:defRPr/>
            </a:pPr>
            <a:endParaRPr lang="en-CA" altLang="en-US" sz="2000" dirty="0"/>
          </a:p>
          <a:p>
            <a:pPr lvl="1" eaLnBrk="1" hangingPunct="1">
              <a:buFont typeface="Wingdings" panose="05000000000000000000" pitchFamily="2" charset="2"/>
              <a:buChar char="«"/>
              <a:defRPr/>
            </a:pPr>
            <a:r>
              <a:rPr lang="en-CA" altLang="en-US" sz="2000" dirty="0"/>
              <a:t> Compliance with industry recognition programs</a:t>
            </a:r>
            <a:br>
              <a:rPr lang="en-CA" altLang="en-US" sz="2000" dirty="0"/>
            </a:br>
            <a:r>
              <a:rPr lang="en-CA" altLang="en-US" sz="2000" dirty="0"/>
              <a:t>	(e.g. BOMA Best, BOMA 360 and LEED </a:t>
            </a:r>
            <a:r>
              <a:rPr lang="en-CA" altLang="en-US" sz="2000" dirty="0" err="1"/>
              <a:t>ebom</a:t>
            </a:r>
            <a:r>
              <a:rPr lang="en-CA" altLang="en-US" sz="2000" dirty="0"/>
              <a:t>)</a:t>
            </a:r>
          </a:p>
          <a:p>
            <a:pPr lvl="1" eaLnBrk="1" hangingPunct="1">
              <a:buFont typeface="Wingdings" panose="05000000000000000000" pitchFamily="2" charset="2"/>
              <a:buChar char="«"/>
              <a:defRPr/>
            </a:pPr>
            <a:endParaRPr lang="en-CA" altLang="en-US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2178051" y="1436688"/>
            <a:ext cx="2860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>
                <a:solidFill>
                  <a:srgbClr val="C00000"/>
                </a:solidFill>
              </a:rPr>
              <a:t>Benefits to End User</a:t>
            </a:r>
            <a:endParaRPr lang="en-CA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70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1846263" y="2014538"/>
            <a:ext cx="8196262" cy="4525962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CA" altLang="en-US" dirty="0" smtClean="0"/>
              <a:t>Centralized Functions at Armstrong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r>
              <a:rPr lang="en-CA" altLang="en-US" dirty="0" smtClean="0"/>
              <a:t> Inbound call management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r>
              <a:rPr lang="en-CA" altLang="en-US" dirty="0" smtClean="0"/>
              <a:t> Scheduling 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r>
              <a:rPr lang="en-CA" altLang="en-US" dirty="0" smtClean="0"/>
              <a:t> Technical support to service partners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r>
              <a:rPr lang="en-CA" altLang="en-US" dirty="0" smtClean="0"/>
              <a:t> Pricing available via PEG – Application Engineers</a:t>
            </a:r>
          </a:p>
          <a:p>
            <a:pPr marL="0" indent="0" eaLnBrk="1" hangingPunct="1">
              <a:buNone/>
              <a:defRPr/>
            </a:pPr>
            <a:endParaRPr lang="en-CA" altLang="en-US" dirty="0" smtClean="0"/>
          </a:p>
          <a:p>
            <a:pPr marL="0" indent="0" eaLnBrk="1" hangingPunct="1">
              <a:buNone/>
              <a:defRPr/>
            </a:pPr>
            <a:r>
              <a:rPr lang="en-CA" altLang="en-US" dirty="0" smtClean="0"/>
              <a:t>Field Service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r>
              <a:rPr lang="en-CA" altLang="en-US" dirty="0" smtClean="0"/>
              <a:t> Combination of Armstrong staff and qualified service partners</a:t>
            </a: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endParaRPr lang="en-CA" altLang="en-US" dirty="0"/>
          </a:p>
          <a:p>
            <a:pPr marL="285750" lvl="1" indent="0" eaLnBrk="1" hangingPunct="1">
              <a:buNone/>
              <a:defRPr/>
            </a:pPr>
            <a:r>
              <a:rPr lang="en-CA" altLang="en-US" dirty="0" smtClean="0"/>
              <a:t>Successful completion of the Tier IV training </a:t>
            </a:r>
            <a:r>
              <a:rPr lang="en-CA" altLang="en-US" u="sng" dirty="0" smtClean="0"/>
              <a:t>and</a:t>
            </a:r>
            <a:r>
              <a:rPr lang="en-CA" altLang="en-US" dirty="0" smtClean="0"/>
              <a:t> demonstrated proficiency in the field with IPCs</a:t>
            </a:r>
          </a:p>
        </p:txBody>
      </p:sp>
      <p:sp>
        <p:nvSpPr>
          <p:cNvPr id="133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Factory Service Plan</a:t>
            </a:r>
          </a:p>
        </p:txBody>
      </p:sp>
      <p:pic>
        <p:nvPicPr>
          <p:cNvPr id="1331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51" y="1682750"/>
            <a:ext cx="2735263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2178051" y="1436688"/>
            <a:ext cx="4341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C00000"/>
                </a:solidFill>
              </a:rPr>
              <a:t>Service Delivery &amp; Management</a:t>
            </a:r>
            <a:endParaRPr lang="en-CA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809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Factory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6263" y="2243138"/>
            <a:ext cx="8196262" cy="4525962"/>
          </a:xfrm>
        </p:spPr>
        <p:txBody>
          <a:bodyPr/>
          <a:lstStyle/>
          <a:p>
            <a:pPr eaLnBrk="1" fontAlgn="t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CA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CA" dirty="0" smtClean="0">
                <a:solidFill>
                  <a:srgbClr val="777777"/>
                </a:solidFill>
              </a:rPr>
              <a:t>Referrals</a:t>
            </a:r>
            <a:endParaRPr lang="en-CA" dirty="0">
              <a:solidFill>
                <a:srgbClr val="777777"/>
              </a:solidFill>
            </a:endParaRPr>
          </a:p>
          <a:p>
            <a:pPr eaLnBrk="1" fontAlgn="t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CA" dirty="0" smtClean="0">
                <a:solidFill>
                  <a:srgbClr val="777777"/>
                </a:solidFill>
              </a:rPr>
              <a:t> Repeat </a:t>
            </a:r>
            <a:r>
              <a:rPr lang="en-CA" dirty="0">
                <a:solidFill>
                  <a:srgbClr val="777777"/>
                </a:solidFill>
              </a:rPr>
              <a:t>business</a:t>
            </a:r>
          </a:p>
          <a:p>
            <a:pPr eaLnBrk="1" fontAlgn="t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CA" dirty="0" smtClean="0">
                <a:solidFill>
                  <a:srgbClr val="777777"/>
                </a:solidFill>
              </a:rPr>
              <a:t> Cross sell - additional reason to </a:t>
            </a:r>
            <a:br>
              <a:rPr lang="en-CA" dirty="0" smtClean="0">
                <a:solidFill>
                  <a:srgbClr val="777777"/>
                </a:solidFill>
              </a:rPr>
            </a:br>
            <a:r>
              <a:rPr lang="en-CA" dirty="0" smtClean="0">
                <a:solidFill>
                  <a:srgbClr val="777777"/>
                </a:solidFill>
              </a:rPr>
              <a:t>stay </a:t>
            </a:r>
            <a:r>
              <a:rPr lang="en-CA" dirty="0">
                <a:solidFill>
                  <a:srgbClr val="777777"/>
                </a:solidFill>
              </a:rPr>
              <a:t>connected with end user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en-CA" dirty="0">
              <a:solidFill>
                <a:srgbClr val="777777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178050" y="1436688"/>
            <a:ext cx="2984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C00000"/>
                </a:solidFill>
              </a:rPr>
              <a:t>What is In It For You?</a:t>
            </a:r>
            <a:endParaRPr lang="en-CA" b="1">
              <a:solidFill>
                <a:srgbClr val="C00000"/>
              </a:solidFill>
            </a:endParaRPr>
          </a:p>
        </p:txBody>
      </p:sp>
      <p:pic>
        <p:nvPicPr>
          <p:cNvPr id="1536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826" y="1636714"/>
            <a:ext cx="297497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8311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Factory Service Plan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half" idx="1"/>
          </p:nvPr>
        </p:nvSpPr>
        <p:spPr>
          <a:xfrm>
            <a:off x="1846263" y="1608138"/>
            <a:ext cx="4476750" cy="4525962"/>
          </a:xfrm>
        </p:spPr>
        <p:txBody>
          <a:bodyPr/>
          <a:lstStyle/>
          <a:p>
            <a:endParaRPr lang="en-CA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CA" sz="2000" dirty="0"/>
              <a:t>The Factory Service Plan is a natural complement to ECO*PULSE</a:t>
            </a:r>
            <a:r>
              <a:rPr lang="en-CA" sz="2000" baseline="30000" dirty="0"/>
              <a:t>TM</a:t>
            </a:r>
          </a:p>
          <a:p>
            <a:pPr>
              <a:buFont typeface="Wingdings" panose="05000000000000000000" pitchFamily="2" charset="2"/>
              <a:buChar char="§"/>
            </a:pPr>
            <a:endParaRPr lang="en-CA" sz="2000" baseline="30000" dirty="0"/>
          </a:p>
          <a:p>
            <a:pPr>
              <a:buFont typeface="Wingdings" panose="05000000000000000000" pitchFamily="2" charset="2"/>
              <a:buChar char="§"/>
            </a:pPr>
            <a:r>
              <a:rPr lang="en-CA" sz="2000" dirty="0"/>
              <a:t>ECO*PULSE</a:t>
            </a:r>
            <a:r>
              <a:rPr lang="en-CA" sz="2000" baseline="30000" dirty="0"/>
              <a:t>TM</a:t>
            </a:r>
            <a:r>
              <a:rPr lang="en-CA" sz="2000" dirty="0"/>
              <a:t> provides remote diagnostics, analysis and continuous reporting</a:t>
            </a:r>
          </a:p>
          <a:p>
            <a:pPr>
              <a:buFont typeface="Wingdings" panose="05000000000000000000" pitchFamily="2" charset="2"/>
              <a:buChar char="§"/>
            </a:pPr>
            <a:endParaRPr lang="en-CA" sz="2000" dirty="0"/>
          </a:p>
          <a:p>
            <a:pPr>
              <a:buFont typeface="Wingdings" panose="05000000000000000000" pitchFamily="2" charset="2"/>
              <a:buChar char="§"/>
            </a:pPr>
            <a:r>
              <a:rPr lang="en-CA" sz="2000" dirty="0"/>
              <a:t>The Factory Service Plan provides the on-site inspection, maintenance and service that can only be delivered on-site</a:t>
            </a:r>
          </a:p>
        </p:txBody>
      </p:sp>
      <p:sp>
        <p:nvSpPr>
          <p:cNvPr id="17412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mtClean="0"/>
              <a:t> </a:t>
            </a:r>
          </a:p>
        </p:txBody>
      </p:sp>
      <p:sp>
        <p:nvSpPr>
          <p:cNvPr id="17413" name="Rectangle 3"/>
          <p:cNvSpPr>
            <a:spLocks noChangeArrowheads="1"/>
          </p:cNvSpPr>
          <p:nvPr/>
        </p:nvSpPr>
        <p:spPr bwMode="auto">
          <a:xfrm>
            <a:off x="2178051" y="1436688"/>
            <a:ext cx="5337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C00000"/>
                </a:solidFill>
              </a:rPr>
              <a:t>How Does This Fit With ECO*PULSE</a:t>
            </a:r>
            <a:r>
              <a:rPr lang="en-US" b="1" baseline="30000">
                <a:solidFill>
                  <a:srgbClr val="C00000"/>
                </a:solidFill>
              </a:rPr>
              <a:t>TM</a:t>
            </a:r>
            <a:r>
              <a:rPr lang="en-US" b="1">
                <a:solidFill>
                  <a:srgbClr val="C00000"/>
                </a:solidFill>
              </a:rPr>
              <a:t>?</a:t>
            </a:r>
            <a:endParaRPr lang="en-CA" b="1">
              <a:solidFill>
                <a:srgbClr val="C00000"/>
              </a:solidFill>
            </a:endParaRPr>
          </a:p>
        </p:txBody>
      </p:sp>
      <p:pic>
        <p:nvPicPr>
          <p:cNvPr id="1741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4" y="2371725"/>
            <a:ext cx="4224337" cy="299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528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Placeholder 6"/>
          <p:cNvSpPr>
            <a:spLocks noGrp="1"/>
          </p:cNvSpPr>
          <p:nvPr>
            <p:ph type="body" idx="1"/>
          </p:nvPr>
        </p:nvSpPr>
        <p:spPr>
          <a:xfrm>
            <a:off x="1774825" y="620714"/>
            <a:ext cx="7772400" cy="1152525"/>
          </a:xfrm>
        </p:spPr>
        <p:txBody>
          <a:bodyPr/>
          <a:lstStyle/>
          <a:p>
            <a:r>
              <a:rPr lang="en-CA" sz="4000">
                <a:solidFill>
                  <a:srgbClr val="EE3824"/>
                </a:solidFill>
              </a:rPr>
              <a:t>ECO*PULSE</a:t>
            </a:r>
            <a:r>
              <a:rPr lang="en-CA" baseline="96000" smtClean="0">
                <a:solidFill>
                  <a:srgbClr val="EE3824"/>
                </a:solidFill>
                <a:ea typeface="MS PGothic" panose="020B0600070205080204" pitchFamily="34" charset="-128"/>
              </a:rPr>
              <a:t>TM</a:t>
            </a:r>
            <a:endParaRPr lang="en-CA" sz="4000" baseline="96000">
              <a:solidFill>
                <a:srgbClr val="EE3824"/>
              </a:solidFill>
            </a:endParaRPr>
          </a:p>
          <a:p>
            <a:r>
              <a:rPr lang="en-CA" sz="4400" baseline="30000">
                <a:solidFill>
                  <a:srgbClr val="EE3824"/>
                </a:solidFill>
              </a:rPr>
              <a:t>HVAC Health Management Service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089" y="1557339"/>
            <a:ext cx="6840537" cy="510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2"/>
          <p:cNvSpPr>
            <a:spLocks noChangeArrowheads="1"/>
          </p:cNvSpPr>
          <p:nvPr/>
        </p:nvSpPr>
        <p:spPr bwMode="auto">
          <a:xfrm>
            <a:off x="2208214" y="5373689"/>
            <a:ext cx="574675" cy="1284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SzPct val="85000"/>
            </a:pPr>
            <a:endParaRPr lang="en-CA" sz="1400"/>
          </a:p>
        </p:txBody>
      </p:sp>
    </p:spTree>
    <p:extLst>
      <p:ext uri="{BB962C8B-B14F-4D97-AF65-F5344CB8AC3E}">
        <p14:creationId xmlns:p14="http://schemas.microsoft.com/office/powerpoint/2010/main" val="197350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1" y="2259013"/>
            <a:ext cx="5267325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>
                <a:ea typeface="MS PGothic" panose="020B0600070205080204" pitchFamily="34" charset="-128"/>
              </a:rPr>
              <a:t>ECO*PULSE</a:t>
            </a:r>
            <a:r>
              <a:rPr lang="en-CA" sz="1600" baseline="60000"/>
              <a:t>TM</a:t>
            </a:r>
            <a:r>
              <a:rPr lang="en-CA" smtClean="0">
                <a:ea typeface="MS PGothic" panose="020B0600070205080204" pitchFamily="34" charset="-128"/>
              </a:rPr>
              <a:t>  HVAC Health Service</a:t>
            </a:r>
            <a:br>
              <a:rPr lang="en-CA" smtClean="0">
                <a:ea typeface="MS PGothic" panose="020B0600070205080204" pitchFamily="34" charset="-128"/>
              </a:rPr>
            </a:br>
            <a:r>
              <a:rPr lang="en-CA" smtClean="0">
                <a:ea typeface="MS PGothic" panose="020B0600070205080204" pitchFamily="34" charset="-128"/>
              </a:rPr>
              <a:t>What is it and what does it deliver?</a:t>
            </a:r>
            <a:endParaRPr lang="en-CA" smtClean="0">
              <a:solidFill>
                <a:srgbClr val="0070C0"/>
              </a:solidFill>
              <a:ea typeface="MS PGothic" panose="020B0600070205080204" pitchFamily="34" charset="-12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sz="half" idx="1"/>
          </p:nvPr>
        </p:nvSpPr>
        <p:spPr>
          <a:xfrm>
            <a:off x="1508126" y="2185988"/>
            <a:ext cx="4156075" cy="3954462"/>
          </a:xfrm>
        </p:spPr>
        <p:txBody>
          <a:bodyPr/>
          <a:lstStyle/>
          <a:p>
            <a:pPr lvl="1" eaLnBrk="1" hangingPunct="1">
              <a:buFont typeface="Wingdings" panose="05000000000000000000" pitchFamily="2" charset="2"/>
              <a:buChar char="ü"/>
              <a:defRPr/>
            </a:pPr>
            <a:r>
              <a:rPr lang="en-CA" sz="2000" dirty="0"/>
              <a:t> Continuous on board </a:t>
            </a:r>
            <a:r>
              <a:rPr lang="en-CA" sz="2000" b="1" dirty="0">
                <a:solidFill>
                  <a:srgbClr val="FF0000"/>
                </a:solidFill>
              </a:rPr>
              <a:t>diagnostic review</a:t>
            </a:r>
          </a:p>
          <a:p>
            <a:pPr lvl="1" eaLnBrk="1" hangingPunct="1">
              <a:buFont typeface="Wingdings" panose="05000000000000000000" pitchFamily="2" charset="2"/>
              <a:buChar char="ü"/>
              <a:defRPr/>
            </a:pPr>
            <a:r>
              <a:rPr lang="en-CA" sz="2000" dirty="0"/>
              <a:t> Issue identification and </a:t>
            </a:r>
            <a:r>
              <a:rPr lang="en-CA" sz="2000" b="1" dirty="0">
                <a:solidFill>
                  <a:srgbClr val="FF0000"/>
                </a:solidFill>
              </a:rPr>
              <a:t>remedies</a:t>
            </a:r>
            <a:endParaRPr lang="en-CA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6364" lvl="2" indent="-342900">
              <a:buFont typeface="Wingdings" panose="05000000000000000000" pitchFamily="2" charset="2"/>
              <a:buChar char="ü"/>
              <a:defRPr/>
            </a:pPr>
            <a:r>
              <a:rPr lang="en-CA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MS PGothic" pitchFamily="34" charset="-128"/>
              </a:rPr>
              <a:t>Real </a:t>
            </a:r>
            <a:r>
              <a:rPr lang="en-CA" dirty="0">
                <a:solidFill>
                  <a:schemeClr val="tx1">
                    <a:lumMod val="95000"/>
                    <a:lumOff val="5000"/>
                  </a:schemeClr>
                </a:solidFill>
                <a:ea typeface="MS PGothic" pitchFamily="34" charset="-128"/>
              </a:rPr>
              <a:t>time </a:t>
            </a:r>
            <a:r>
              <a:rPr lang="en-CA" b="1" dirty="0" smtClean="0">
                <a:solidFill>
                  <a:srgbClr val="FF0000"/>
                </a:solidFill>
                <a:ea typeface="MS PGothic" pitchFamily="34" charset="-128"/>
              </a:rPr>
              <a:t>efficiency assessment</a:t>
            </a:r>
            <a:endParaRPr lang="en-CA" dirty="0" smtClean="0">
              <a:solidFill>
                <a:srgbClr val="FF0000"/>
              </a:solidFill>
              <a:ea typeface="MS PGothic" pitchFamily="34" charset="-128"/>
            </a:endParaRPr>
          </a:p>
          <a:p>
            <a:pPr marL="626364" lvl="2" indent="-342900">
              <a:buFont typeface="Wingdings" panose="05000000000000000000" pitchFamily="2" charset="2"/>
              <a:buChar char="ü"/>
              <a:defRPr/>
            </a:pPr>
            <a:r>
              <a:rPr lang="en-CA" dirty="0" smtClean="0">
                <a:ea typeface="MS PGothic" pitchFamily="34" charset="-128"/>
              </a:rPr>
              <a:t>Calculation of </a:t>
            </a:r>
            <a:r>
              <a:rPr lang="en-CA" b="1" dirty="0" smtClean="0">
                <a:solidFill>
                  <a:srgbClr val="FF0000"/>
                </a:solidFill>
                <a:ea typeface="MS PGothic" pitchFamily="34" charset="-128"/>
              </a:rPr>
              <a:t>savings</a:t>
            </a:r>
            <a:r>
              <a:rPr lang="en-CA" b="1" dirty="0" smtClean="0">
                <a:solidFill>
                  <a:srgbClr val="C00000"/>
                </a:solidFill>
                <a:ea typeface="MS PGothic" pitchFamily="34" charset="-128"/>
              </a:rPr>
              <a:t> </a:t>
            </a:r>
            <a:r>
              <a:rPr lang="en-CA" dirty="0" smtClean="0">
                <a:ea typeface="MS PGothic" pitchFamily="34" charset="-128"/>
              </a:rPr>
              <a:t>in costs, energy and GHG emissions</a:t>
            </a:r>
            <a:endParaRPr lang="en-CA" dirty="0">
              <a:ea typeface="MS PGothic" pitchFamily="34" charset="-128"/>
            </a:endParaRP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endParaRPr lang="en-CA" sz="2000" b="1" dirty="0">
              <a:solidFill>
                <a:srgbClr val="C00000"/>
              </a:solidFill>
            </a:endParaRP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endParaRPr lang="en-CA" sz="2000" b="1" dirty="0">
              <a:solidFill>
                <a:srgbClr val="C00000"/>
              </a:solidFill>
            </a:endParaRPr>
          </a:p>
          <a:p>
            <a:pPr lvl="1" eaLnBrk="1" hangingPunct="1">
              <a:buFont typeface="Wingdings" panose="05000000000000000000" pitchFamily="2" charset="2"/>
              <a:buChar char="Ø"/>
              <a:defRPr/>
            </a:pPr>
            <a:endParaRPr lang="en-CA" sz="2000" b="1" dirty="0">
              <a:solidFill>
                <a:srgbClr val="C00000"/>
              </a:solidFill>
            </a:endParaRPr>
          </a:p>
        </p:txBody>
      </p:sp>
      <p:sp>
        <p:nvSpPr>
          <p:cNvPr id="20485" name="Rectangle 2"/>
          <p:cNvSpPr>
            <a:spLocks noChangeArrowheads="1"/>
          </p:cNvSpPr>
          <p:nvPr/>
        </p:nvSpPr>
        <p:spPr bwMode="auto">
          <a:xfrm>
            <a:off x="1831975" y="1550988"/>
            <a:ext cx="8210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CA" b="1">
                <a:solidFill>
                  <a:srgbClr val="00B0F0"/>
                </a:solidFill>
              </a:rPr>
              <a:t>A subscription based service for customers.</a:t>
            </a:r>
          </a:p>
        </p:txBody>
      </p:sp>
    </p:spTree>
    <p:extLst>
      <p:ext uri="{BB962C8B-B14F-4D97-AF65-F5344CB8AC3E}">
        <p14:creationId xmlns:p14="http://schemas.microsoft.com/office/powerpoint/2010/main" val="173193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2498725"/>
            <a:ext cx="6862762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2" descr="http://spotfire.tibco.com/blog/wp-content/uploads/self-service-bi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526" y="1412876"/>
            <a:ext cx="1528763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>
                <a:ea typeface="MS PGothic" panose="020B0600070205080204" pitchFamily="34" charset="-128"/>
              </a:rPr>
              <a:t>ECO*PULSE</a:t>
            </a:r>
            <a:r>
              <a:rPr lang="en-CA" sz="1600" baseline="60000"/>
              <a:t>TM</a:t>
            </a:r>
            <a:r>
              <a:rPr lang="en-CA" smtClean="0">
                <a:ea typeface="MS PGothic" panose="020B0600070205080204" pitchFamily="34" charset="-128"/>
              </a:rPr>
              <a:t>  </a:t>
            </a:r>
            <a:br>
              <a:rPr lang="en-CA" smtClean="0">
                <a:ea typeface="MS PGothic" panose="020B0600070205080204" pitchFamily="34" charset="-128"/>
              </a:rPr>
            </a:br>
            <a:r>
              <a:rPr lang="en-CA" smtClean="0">
                <a:ea typeface="MS PGothic" panose="020B0600070205080204" pitchFamily="34" charset="-128"/>
              </a:rPr>
              <a:t>Valuation of an “intangible”</a:t>
            </a:r>
          </a:p>
        </p:txBody>
      </p:sp>
      <p:sp>
        <p:nvSpPr>
          <p:cNvPr id="22533" name="Rectangle 1"/>
          <p:cNvSpPr>
            <a:spLocks noChangeArrowheads="1"/>
          </p:cNvSpPr>
          <p:nvPr/>
        </p:nvSpPr>
        <p:spPr bwMode="auto">
          <a:xfrm>
            <a:off x="1847851" y="1598614"/>
            <a:ext cx="4176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CA" b="1">
                <a:solidFill>
                  <a:srgbClr val="00B0F0"/>
                </a:solidFill>
              </a:rPr>
              <a:t>A service that pays for itself every year.</a:t>
            </a:r>
          </a:p>
        </p:txBody>
      </p:sp>
      <p:pic>
        <p:nvPicPr>
          <p:cNvPr id="22534" name="Picture 4" descr="http://www.lspirg.org/storage/post-images/annual%20report.jpg?__SQUARESPACE_CACHEVERSION=1340728570157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51" y="1412875"/>
            <a:ext cx="16033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612786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>
                <a:ea typeface="MS PGothic" panose="020B0600070205080204" pitchFamily="34" charset="-128"/>
              </a:rPr>
              <a:t>ECO*PULSE</a:t>
            </a:r>
            <a:r>
              <a:rPr lang="en-CA" sz="1600" baseline="60000"/>
              <a:t>TM</a:t>
            </a:r>
            <a:r>
              <a:rPr lang="en-CA" smtClean="0">
                <a:ea typeface="MS PGothic" panose="020B0600070205080204" pitchFamily="34" charset="-128"/>
              </a:rPr>
              <a:t>  HVAC Health Service</a:t>
            </a:r>
            <a:br>
              <a:rPr lang="en-CA" smtClean="0">
                <a:ea typeface="MS PGothic" panose="020B0600070205080204" pitchFamily="34" charset="-128"/>
              </a:rPr>
            </a:br>
            <a:r>
              <a:rPr lang="en-CA" smtClean="0">
                <a:ea typeface="MS PGothic" panose="020B0600070205080204" pitchFamily="34" charset="-128"/>
              </a:rPr>
              <a:t>Why customers are interested?</a:t>
            </a:r>
            <a:endParaRPr lang="en-CA" smtClean="0">
              <a:solidFill>
                <a:srgbClr val="0070C0"/>
              </a:solidFill>
              <a:ea typeface="MS PGothic" panose="020B0600070205080204" pitchFamily="34" charset="-128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2349501"/>
            <a:ext cx="5219700" cy="3952875"/>
          </a:xfrm>
        </p:spPr>
        <p:txBody>
          <a:bodyPr/>
          <a:lstStyle/>
          <a:p>
            <a:pPr lvl="1" eaLnBrk="1" hangingPunct="1"/>
            <a:r>
              <a:rPr lang="en-CA" sz="2000"/>
              <a:t>Every hour of operation with a system abnormality will cost:</a:t>
            </a:r>
          </a:p>
          <a:p>
            <a:pPr lvl="2" eaLnBrk="1" hangingPunct="1"/>
            <a:r>
              <a:rPr lang="en-CA" sz="1600" b="1">
                <a:solidFill>
                  <a:srgbClr val="FF0000"/>
                </a:solidFill>
              </a:rPr>
              <a:t>Energy</a:t>
            </a:r>
          </a:p>
          <a:p>
            <a:pPr lvl="2" eaLnBrk="1" hangingPunct="1"/>
            <a:r>
              <a:rPr lang="en-CA" sz="1600" b="1">
                <a:solidFill>
                  <a:srgbClr val="FF0000"/>
                </a:solidFill>
              </a:rPr>
              <a:t>Carbon emissions</a:t>
            </a:r>
          </a:p>
          <a:p>
            <a:pPr lvl="2" eaLnBrk="1" hangingPunct="1"/>
            <a:r>
              <a:rPr lang="en-CA" sz="1600" b="1">
                <a:solidFill>
                  <a:srgbClr val="FF0000"/>
                </a:solidFill>
              </a:rPr>
              <a:t>LEED certification</a:t>
            </a:r>
          </a:p>
          <a:p>
            <a:pPr lvl="2" eaLnBrk="1" hangingPunct="1">
              <a:buFont typeface="Wingdings" panose="05000000000000000000" pitchFamily="2" charset="2"/>
              <a:buChar char="Ø"/>
            </a:pPr>
            <a:endParaRPr lang="en-CA" sz="1600" b="1">
              <a:solidFill>
                <a:srgbClr val="FF0000"/>
              </a:solidFill>
            </a:endParaRPr>
          </a:p>
          <a:p>
            <a:pPr lvl="1" eaLnBrk="1" hangingPunct="1"/>
            <a:r>
              <a:rPr lang="en-CA" sz="2000"/>
              <a:t>At most times the plant is running at part load and the weather rarely remains constant</a:t>
            </a:r>
          </a:p>
          <a:p>
            <a:pPr lvl="2" eaLnBrk="1" hangingPunct="1"/>
            <a:r>
              <a:rPr lang="en-CA" sz="1600" b="1">
                <a:solidFill>
                  <a:srgbClr val="FF0000"/>
                </a:solidFill>
              </a:rPr>
              <a:t>Millions of conditions</a:t>
            </a:r>
          </a:p>
          <a:p>
            <a:pPr lvl="2" eaLnBrk="1" hangingPunct="1"/>
            <a:r>
              <a:rPr lang="en-CA" sz="1600" b="1">
                <a:solidFill>
                  <a:srgbClr val="FF0000"/>
                </a:solidFill>
              </a:rPr>
              <a:t>Rapidly changing</a:t>
            </a:r>
          </a:p>
          <a:p>
            <a:pPr lvl="2" eaLnBrk="1" hangingPunct="1"/>
            <a:r>
              <a:rPr lang="en-CA" sz="1600" b="1">
                <a:solidFill>
                  <a:srgbClr val="FF0000"/>
                </a:solidFill>
              </a:rPr>
              <a:t>Process needs automation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endParaRPr lang="en-CA" sz="2000" b="1">
              <a:solidFill>
                <a:srgbClr val="C00000"/>
              </a:solidFill>
            </a:endParaRPr>
          </a:p>
          <a:p>
            <a:pPr lvl="1" eaLnBrk="1" hangingPunct="1">
              <a:buFont typeface="Wingdings" panose="05000000000000000000" pitchFamily="2" charset="2"/>
              <a:buChar char="Ø"/>
            </a:pPr>
            <a:endParaRPr lang="en-CA" sz="2000" b="1">
              <a:solidFill>
                <a:srgbClr val="C00000"/>
              </a:solidFill>
            </a:endParaRPr>
          </a:p>
          <a:p>
            <a:pPr lvl="1" eaLnBrk="1" hangingPunct="1">
              <a:buFont typeface="Wingdings" panose="05000000000000000000" pitchFamily="2" charset="2"/>
              <a:buChar char="Ø"/>
            </a:pPr>
            <a:endParaRPr lang="en-CA" sz="2000" b="1">
              <a:solidFill>
                <a:srgbClr val="C00000"/>
              </a:solidFill>
            </a:endParaRPr>
          </a:p>
        </p:txBody>
      </p:sp>
      <p:sp>
        <p:nvSpPr>
          <p:cNvPr id="24580" name="Rectangle 2"/>
          <p:cNvSpPr>
            <a:spLocks noChangeArrowheads="1"/>
          </p:cNvSpPr>
          <p:nvPr/>
        </p:nvSpPr>
        <p:spPr bwMode="auto">
          <a:xfrm>
            <a:off x="1831976" y="1550989"/>
            <a:ext cx="7224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CA" b="1">
                <a:solidFill>
                  <a:srgbClr val="00B0F0"/>
                </a:solidFill>
              </a:rPr>
              <a:t>Can an operator manually observe plant operation and detect minor performance issues?</a:t>
            </a:r>
          </a:p>
        </p:txBody>
      </p:sp>
      <p:pic>
        <p:nvPicPr>
          <p:cNvPr id="24581" name="Picture 2" descr="D:\documents\Social Media\Assets\Images\DE Pumping Video\BuildingLoadWillChan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476" y="4116388"/>
            <a:ext cx="3376613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3" descr="D:\documents\Social Media\Assets\Images\DE Pumping Video\BuildingSurroundings&amp;OccupancyChan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476" y="2208213"/>
            <a:ext cx="3376613" cy="190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18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ECO*PULSE</a:t>
            </a:r>
            <a:r>
              <a:rPr lang="en-CA" sz="1600" baseline="60000"/>
              <a:t>TM</a:t>
            </a:r>
            <a:r>
              <a:rPr lang="en-CA" smtClean="0"/>
              <a:t> </a:t>
            </a:r>
            <a:br>
              <a:rPr lang="en-CA" smtClean="0"/>
            </a:br>
            <a:r>
              <a:rPr lang="en-CA" smtClean="0"/>
              <a:t>Standard on Armstrong automation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4826" y="2781301"/>
            <a:ext cx="4752975" cy="374332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CA" dirty="0" smtClean="0">
                <a:solidFill>
                  <a:schemeClr val="tx1"/>
                </a:solidFill>
              </a:rPr>
              <a:t>No other service offers the degree of continuous ‘deep dive’ diagnostics into central cooling systems</a:t>
            </a:r>
          </a:p>
          <a:p>
            <a:pPr marL="0" indent="0">
              <a:buNone/>
              <a:defRPr/>
            </a:pPr>
            <a:endParaRPr lang="en-CA" dirty="0" smtClean="0">
              <a:solidFill>
                <a:schemeClr val="tx1"/>
              </a:solidFill>
            </a:endParaRPr>
          </a:p>
          <a:p>
            <a:pPr marL="0" indent="0">
              <a:buNone/>
              <a:defRPr/>
            </a:pPr>
            <a:r>
              <a:rPr lang="en-CA" dirty="0" smtClean="0">
                <a:solidFill>
                  <a:schemeClr val="tx1"/>
                </a:solidFill>
              </a:rPr>
              <a:t>A no risk decision!</a:t>
            </a:r>
          </a:p>
          <a:p>
            <a:pPr marL="285750" lvl="1" indent="0">
              <a:buNone/>
              <a:defRPr/>
            </a:pPr>
            <a:r>
              <a:rPr lang="en-CA" sz="2000" dirty="0">
                <a:solidFill>
                  <a:schemeClr val="tx1"/>
                </a:solidFill>
              </a:rPr>
              <a:t>Enjoy the assessment of ECO*PULSE</a:t>
            </a:r>
            <a:r>
              <a:rPr lang="en-CA" sz="2000" baseline="30000" dirty="0">
                <a:solidFill>
                  <a:schemeClr val="tx1"/>
                </a:solidFill>
              </a:rPr>
              <a:t>TM</a:t>
            </a:r>
            <a:r>
              <a:rPr lang="en-CA" sz="2000" dirty="0">
                <a:solidFill>
                  <a:schemeClr val="tx1"/>
                </a:solidFill>
              </a:rPr>
              <a:t> confirming that our automation system is delivering peak performance.  Then make your decision based on the value to your business!</a:t>
            </a:r>
            <a:endParaRPr lang="en-CA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6023992" y="2420888"/>
          <a:ext cx="4871864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1774826" y="1566863"/>
            <a:ext cx="46085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CA" b="1">
                <a:solidFill>
                  <a:srgbClr val="00B0F0"/>
                </a:solidFill>
              </a:rPr>
              <a:t>A 1 year subscription is included with any new IPC 11550 or</a:t>
            </a:r>
            <a:br>
              <a:rPr lang="en-CA" b="1">
                <a:solidFill>
                  <a:srgbClr val="00B0F0"/>
                </a:solidFill>
              </a:rPr>
            </a:br>
            <a:r>
              <a:rPr lang="en-CA" b="1">
                <a:solidFill>
                  <a:srgbClr val="00B0F0"/>
                </a:solidFill>
              </a:rPr>
              <a:t>OPTI-VISOR™ </a:t>
            </a:r>
          </a:p>
        </p:txBody>
      </p:sp>
    </p:spTree>
    <p:extLst>
      <p:ext uri="{BB962C8B-B14F-4D97-AF65-F5344CB8AC3E}">
        <p14:creationId xmlns:p14="http://schemas.microsoft.com/office/powerpoint/2010/main" val="337044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>
                <a:ea typeface="MS PGothic" panose="020B0600070205080204" pitchFamily="34" charset="-128"/>
              </a:rPr>
              <a:t>ECO*PULSE</a:t>
            </a:r>
            <a:r>
              <a:rPr lang="en-CA" altLang="en-US" baseline="30000" smtClean="0">
                <a:ea typeface="MS PGothic" panose="020B0600070205080204" pitchFamily="34" charset="-128"/>
              </a:rPr>
              <a:t>TM</a:t>
            </a:r>
            <a:r>
              <a:rPr lang="en-CA" altLang="en-US" smtClean="0">
                <a:ea typeface="MS PGothic" panose="020B0600070205080204" pitchFamily="34" charset="-128"/>
              </a:rPr>
              <a:t>  - Summary of Features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847850" y="1412875"/>
          <a:ext cx="8712200" cy="5445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96113"/>
                <a:gridCol w="1368031"/>
                <a:gridCol w="1152026"/>
                <a:gridCol w="1296030"/>
              </a:tblGrid>
              <a:tr h="844855">
                <a:tc>
                  <a:txBody>
                    <a:bodyPr/>
                    <a:lstStyle/>
                    <a:p>
                      <a:r>
                        <a:rPr lang="en-CA" sz="2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Feature</a:t>
                      </a:r>
                    </a:p>
                    <a:p>
                      <a:endParaRPr lang="en-CA" sz="2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marL="91432" marR="91432" marT="45725" marB="45725" anchor="ctr"/>
                </a:tc>
                <a:tc>
                  <a:txBody>
                    <a:bodyPr/>
                    <a:lstStyle/>
                    <a:p>
                      <a:endParaRPr lang="en-CA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432" marR="91432"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432" marR="91432"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sz="1800" dirty="0">
                        <a:solidFill>
                          <a:schemeClr val="bg1"/>
                        </a:solidFill>
                      </a:endParaRPr>
                    </a:p>
                  </a:txBody>
                  <a:tcPr marL="91432" marR="91432" marT="45725" marB="45725">
                    <a:solidFill>
                      <a:schemeClr val="bg1"/>
                    </a:solidFill>
                  </a:tcPr>
                </a:tc>
              </a:tr>
              <a:tr h="782359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High level overview</a:t>
                      </a:r>
                    </a:p>
                    <a:p>
                      <a:pPr lvl="1"/>
                      <a:r>
                        <a:rPr lang="en-CA" sz="1400" dirty="0" smtClean="0"/>
                        <a:t>Plant performance and key metrics via</a:t>
                      </a:r>
                      <a:r>
                        <a:rPr lang="en-CA" sz="1400" baseline="0" dirty="0" smtClean="0"/>
                        <a:t> web</a:t>
                      </a:r>
                      <a:endParaRPr lang="en-CA" sz="1400" dirty="0"/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itchFamily="2" charset="2"/>
                        <a:buChar char="ü"/>
                      </a:pPr>
                      <a:r>
                        <a:rPr lang="en-CA" sz="24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itchFamily="2" charset="2"/>
                        <a:buChar char="ü"/>
                      </a:pPr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algn="ctr"/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</a:tr>
              <a:tr h="7823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dirty="0" smtClean="0"/>
                        <a:t>Detailed view 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 smtClean="0"/>
                        <a:t>Individual components and critical data via web</a:t>
                      </a:r>
                      <a:endParaRPr lang="en-CA" sz="1400" dirty="0"/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itchFamily="2" charset="2"/>
                        <a:buChar char="ü"/>
                      </a:pPr>
                      <a:r>
                        <a:rPr lang="en-CA" sz="24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itchFamily="2" charset="2"/>
                        <a:buChar char="ü"/>
                      </a:pPr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algn="ctr"/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</a:tr>
              <a:tr h="1001420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Daily notifications</a:t>
                      </a:r>
                    </a:p>
                    <a:p>
                      <a:pPr lvl="1"/>
                      <a:r>
                        <a:rPr lang="en-CA" sz="1400" dirty="0" smtClean="0"/>
                        <a:t>Notifications when key indicators stray outside of normal parameters - with probable causes and remedies</a:t>
                      </a:r>
                      <a:endParaRPr lang="en-CA" sz="1400" dirty="0"/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2400" dirty="0" smtClean="0">
                          <a:solidFill>
                            <a:srgbClr val="C00000"/>
                          </a:solidFill>
                        </a:rPr>
                        <a:t>  </a:t>
                      </a:r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itchFamily="2" charset="2"/>
                        <a:buChar char="ü"/>
                      </a:pPr>
                      <a:r>
                        <a:rPr lang="en-CA" sz="24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algn="ctr"/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</a:tr>
              <a:tr h="469415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Daily summary of yesterday’s performance</a:t>
                      </a:r>
                      <a:endParaRPr lang="en-CA" sz="1600" dirty="0"/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24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itchFamily="2" charset="2"/>
                        <a:buChar char="ü"/>
                      </a:pPr>
                      <a:r>
                        <a:rPr lang="en-CA" sz="24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algn="ctr"/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</a:tr>
              <a:tr h="782359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Ongoing review</a:t>
                      </a:r>
                    </a:p>
                    <a:p>
                      <a:pPr lvl="1"/>
                      <a:r>
                        <a:rPr lang="en-CA" sz="1400" dirty="0" smtClean="0"/>
                        <a:t>A</a:t>
                      </a:r>
                      <a:r>
                        <a:rPr lang="en-CA" sz="1400" baseline="0" dirty="0" smtClean="0"/>
                        <a:t> regular review of your plant</a:t>
                      </a:r>
                      <a:endParaRPr lang="en-CA" sz="1400" dirty="0"/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algn="ctr"/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algn="ctr"/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itchFamily="2" charset="2"/>
                        <a:buChar char="ü"/>
                      </a:pPr>
                      <a:r>
                        <a:rPr lang="en-CA" sz="24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</a:tr>
              <a:tr h="782359">
                <a:tc>
                  <a:txBody>
                    <a:bodyPr/>
                    <a:lstStyle/>
                    <a:p>
                      <a:r>
                        <a:rPr lang="en-CA" sz="1600" dirty="0" smtClean="0"/>
                        <a:t>Quarterly report</a:t>
                      </a:r>
                    </a:p>
                    <a:p>
                      <a:pPr lvl="1"/>
                      <a:r>
                        <a:rPr lang="en-CA" sz="1400" dirty="0" smtClean="0"/>
                        <a:t>A detailed view</a:t>
                      </a:r>
                      <a:r>
                        <a:rPr lang="en-CA" sz="1400" baseline="0" dirty="0" smtClean="0"/>
                        <a:t> of the plants performance with recommendations for improvements</a:t>
                      </a:r>
                      <a:endParaRPr lang="en-CA" sz="1400" dirty="0"/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algn="ctr"/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algn="ctr"/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itchFamily="2" charset="2"/>
                        <a:buChar char="ü"/>
                      </a:pPr>
                      <a:r>
                        <a:rPr lang="en-CA" sz="24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en-CA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32" marR="91432" marT="45725" marB="45725"/>
                </a:tc>
              </a:tr>
            </a:tbl>
          </a:graphicData>
        </a:graphic>
      </p:graphicFrame>
      <p:pic>
        <p:nvPicPr>
          <p:cNvPr id="2871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663" y="1431925"/>
            <a:ext cx="1230312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6" y="1473200"/>
            <a:ext cx="8683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9" name="Picture 9" descr="C:\Users\mgallagher\AppData\Local\Microsoft\Windows\Temporary Internet Files\Content.Word\0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3700" y="1431926"/>
            <a:ext cx="1214438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81023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Design Assist?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 smtClean="0"/>
              <a:t>Part of the overall Project Assist approach or as a stand alone service:</a:t>
            </a:r>
          </a:p>
          <a:p>
            <a:pPr>
              <a:buFontTx/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Optimized system design, whereby the original layout is re-designed to deliver 	</a:t>
            </a:r>
          </a:p>
          <a:p>
            <a:pPr>
              <a:buFontTx/>
              <a:buNone/>
            </a:pPr>
            <a:r>
              <a:rPr lang="en-US" dirty="0" smtClean="0"/>
              <a:t>		 </a:t>
            </a:r>
            <a:r>
              <a:rPr lang="en-US" dirty="0" smtClean="0">
                <a:sym typeface="Webdings" panose="05030102010509060703" pitchFamily="18" charset="2"/>
              </a:rPr>
              <a:t> </a:t>
            </a:r>
            <a:r>
              <a:rPr lang="en-US" dirty="0" smtClean="0"/>
              <a:t>space savings</a:t>
            </a:r>
            <a:br>
              <a:rPr lang="en-US" dirty="0" smtClean="0"/>
            </a:br>
            <a:r>
              <a:rPr lang="en-US" dirty="0" smtClean="0"/>
              <a:t>	 </a:t>
            </a:r>
            <a:r>
              <a:rPr lang="en-US" dirty="0" smtClean="0">
                <a:sym typeface="Webdings" panose="05030102010509060703" pitchFamily="18" charset="2"/>
              </a:rPr>
              <a:t> </a:t>
            </a:r>
            <a:r>
              <a:rPr lang="en-US" dirty="0" smtClean="0"/>
              <a:t>energy savings</a:t>
            </a:r>
            <a:br>
              <a:rPr lang="en-US" dirty="0" smtClean="0"/>
            </a:br>
            <a:r>
              <a:rPr lang="en-US" dirty="0" smtClean="0"/>
              <a:t>	 </a:t>
            </a:r>
            <a:r>
              <a:rPr lang="en-US" dirty="0" smtClean="0">
                <a:sym typeface="Webdings" panose="05030102010509060703" pitchFamily="18" charset="2"/>
              </a:rPr>
              <a:t> </a:t>
            </a:r>
            <a:r>
              <a:rPr lang="en-US" dirty="0" smtClean="0"/>
              <a:t>equipment reduction</a:t>
            </a:r>
            <a:br>
              <a:rPr lang="en-US" dirty="0" smtClean="0"/>
            </a:br>
            <a:r>
              <a:rPr lang="en-US" dirty="0" smtClean="0"/>
              <a:t>	 </a:t>
            </a:r>
            <a:r>
              <a:rPr lang="en-US" dirty="0" smtClean="0">
                <a:sym typeface="Webdings" panose="05030102010509060703" pitchFamily="18" charset="2"/>
              </a:rPr>
              <a:t> </a:t>
            </a:r>
            <a:r>
              <a:rPr lang="en-US" dirty="0" err="1" smtClean="0"/>
              <a:t>labour</a:t>
            </a:r>
            <a:r>
              <a:rPr lang="en-US" dirty="0" smtClean="0"/>
              <a:t> reduction. </a:t>
            </a:r>
          </a:p>
          <a:p>
            <a:pPr>
              <a:buFontTx/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DA Report delivers</a:t>
            </a:r>
            <a:br>
              <a:rPr lang="en-US" dirty="0" smtClean="0"/>
            </a:br>
            <a:r>
              <a:rPr lang="en-US" dirty="0" smtClean="0"/>
              <a:t>	 </a:t>
            </a:r>
            <a:r>
              <a:rPr lang="en-US" dirty="0" smtClean="0">
                <a:sym typeface="Webdings" panose="05030102010509060703" pitchFamily="18" charset="2"/>
              </a:rPr>
              <a:t> </a:t>
            </a:r>
            <a:r>
              <a:rPr lang="en-US" dirty="0" smtClean="0"/>
              <a:t>cost analysis</a:t>
            </a:r>
            <a:br>
              <a:rPr lang="en-US" dirty="0" smtClean="0"/>
            </a:br>
            <a:r>
              <a:rPr lang="en-US" dirty="0" smtClean="0"/>
              <a:t>	 </a:t>
            </a:r>
            <a:r>
              <a:rPr lang="en-US" dirty="0" smtClean="0">
                <a:sym typeface="Webdings" panose="05030102010509060703" pitchFamily="18" charset="2"/>
              </a:rPr>
              <a:t> </a:t>
            </a:r>
            <a:r>
              <a:rPr lang="en-US" dirty="0" smtClean="0"/>
              <a:t>weight calculations</a:t>
            </a:r>
            <a:br>
              <a:rPr lang="en-US" dirty="0" smtClean="0"/>
            </a:br>
            <a:r>
              <a:rPr lang="en-US" dirty="0" smtClean="0"/>
              <a:t>	 </a:t>
            </a:r>
            <a:r>
              <a:rPr lang="en-US" dirty="0" smtClean="0">
                <a:sym typeface="Webdings" panose="05030102010509060703" pitchFamily="18" charset="2"/>
              </a:rPr>
              <a:t> </a:t>
            </a:r>
            <a:r>
              <a:rPr lang="en-US" dirty="0" smtClean="0"/>
              <a:t>sub assembly drawings. </a:t>
            </a:r>
          </a:p>
        </p:txBody>
      </p:sp>
    </p:spTree>
    <p:extLst>
      <p:ext uri="{BB962C8B-B14F-4D97-AF65-F5344CB8AC3E}">
        <p14:creationId xmlns:p14="http://schemas.microsoft.com/office/powerpoint/2010/main" val="387196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ECO*PULSE</a:t>
            </a:r>
            <a:r>
              <a:rPr lang="en-CA" baseline="30000" dirty="0"/>
              <a:t>TM </a:t>
            </a:r>
            <a:r>
              <a:rPr lang="en-CA" baseline="30000" dirty="0" smtClean="0"/>
              <a:t>  </a:t>
            </a:r>
            <a:r>
              <a:rPr lang="en-CA" dirty="0" smtClean="0"/>
              <a:t>Email notice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775" y="1246555"/>
            <a:ext cx="8306868" cy="499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 bwMode="auto">
          <a:xfrm>
            <a:off x="7006740" y="2821840"/>
            <a:ext cx="1062530" cy="607160"/>
          </a:xfrm>
          <a:prstGeom prst="ellipse">
            <a:avLst/>
          </a:prstGeom>
          <a:noFill/>
          <a:ln w="28575" cap="flat" cmpd="sng" algn="ctr">
            <a:solidFill>
              <a:srgbClr val="EE3524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CA" sz="2000">
              <a:solidFill>
                <a:srgbClr val="1C1C1C"/>
              </a:solidFill>
              <a:latin typeface="Lucida Sans" pitchFamily="34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5012679" y="3655325"/>
            <a:ext cx="1062530" cy="607160"/>
          </a:xfrm>
          <a:prstGeom prst="ellipse">
            <a:avLst/>
          </a:prstGeom>
          <a:noFill/>
          <a:ln w="28575" cap="flat" cmpd="sng" algn="ctr">
            <a:solidFill>
              <a:srgbClr val="EE3524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CA" sz="2000">
              <a:solidFill>
                <a:srgbClr val="1C1C1C"/>
              </a:solidFill>
              <a:latin typeface="Lucida Sans" pitchFamily="34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7311540" y="4415635"/>
            <a:ext cx="1062530" cy="607160"/>
          </a:xfrm>
          <a:prstGeom prst="ellipse">
            <a:avLst/>
          </a:prstGeom>
          <a:noFill/>
          <a:ln w="28575" cap="flat" cmpd="sng" algn="ctr">
            <a:solidFill>
              <a:srgbClr val="EE3524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CA" sz="2000">
              <a:solidFill>
                <a:srgbClr val="1C1C1C"/>
              </a:solidFill>
              <a:latin typeface="Lucida Sans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855640" y="2060848"/>
            <a:ext cx="6912768" cy="504056"/>
          </a:xfrm>
          <a:prstGeom prst="rect">
            <a:avLst/>
          </a:prstGeom>
          <a:solidFill>
            <a:schemeClr val="bg2">
              <a:lumMod val="20000"/>
              <a:lumOff val="80000"/>
              <a:alpha val="88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SzPct val="85000"/>
            </a:pPr>
            <a:endParaRPr lang="en-CA" sz="1400">
              <a:solidFill>
                <a:srgbClr val="1C1C1C"/>
              </a:solidFill>
              <a:latin typeface="Lucida Sans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71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ECO*PULSE</a:t>
            </a:r>
            <a:r>
              <a:rPr lang="en-CA" baseline="30000" dirty="0"/>
              <a:t>TM</a:t>
            </a:r>
            <a:r>
              <a:rPr lang="en-CA" dirty="0" smtClean="0"/>
              <a:t>  Email notice</a:t>
            </a:r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776" y="1303941"/>
            <a:ext cx="7361815" cy="5259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2783632" y="2204864"/>
            <a:ext cx="5832648" cy="360040"/>
          </a:xfrm>
          <a:prstGeom prst="rect">
            <a:avLst/>
          </a:prstGeom>
          <a:solidFill>
            <a:schemeClr val="bg2">
              <a:lumMod val="20000"/>
              <a:lumOff val="80000"/>
              <a:alpha val="83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SzPct val="85000"/>
            </a:pPr>
            <a:endParaRPr lang="en-CA" sz="1400">
              <a:solidFill>
                <a:srgbClr val="1C1C1C"/>
              </a:solidFill>
              <a:latin typeface="Lucida Sans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04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ECO*PULSE</a:t>
            </a:r>
            <a:r>
              <a:rPr lang="en-CA" baseline="30000" dirty="0" smtClean="0"/>
              <a:t>TM</a:t>
            </a:r>
            <a:r>
              <a:rPr lang="en-CA" dirty="0" smtClean="0"/>
              <a:t> - Notifications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2423592" y="1461770"/>
          <a:ext cx="7200800" cy="3820668"/>
        </p:xfrm>
        <a:graphic>
          <a:graphicData uri="http://schemas.openxmlformats.org/drawingml/2006/table">
            <a:tbl>
              <a:tblPr firstRow="1" firstCol="1" bandRow="1"/>
              <a:tblGrid>
                <a:gridCol w="4451623"/>
                <a:gridCol w="1385868"/>
                <a:gridCol w="1363309"/>
              </a:tblGrid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  <a:latin typeface="Calibri"/>
                          <a:ea typeface="Calibri"/>
                          <a:cs typeface="Arial"/>
                        </a:rPr>
                        <a:t> Notification Type</a:t>
                      </a:r>
                      <a:endParaRPr lang="en-CA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  <a:latin typeface="Calibri"/>
                          <a:ea typeface="Calibri"/>
                          <a:cs typeface="Arial"/>
                        </a:rPr>
                        <a:t>IPC</a:t>
                      </a:r>
                      <a:endParaRPr lang="en-CA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OptiVisor</a:t>
                      </a:r>
                      <a:r>
                        <a:rPr lang="en-CA" sz="2000" dirty="0">
                          <a:effectLst/>
                          <a:latin typeface="Calibri"/>
                          <a:ea typeface="Calibri"/>
                          <a:cs typeface="Arial"/>
                        </a:rPr>
                        <a:t>*</a:t>
                      </a:r>
                      <a:endParaRPr lang="en-CA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1. Cooling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tower low flow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2. Cooling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tower high water consumption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3. Cooling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tower max sump level exceeded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4. Cooling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tower below minimum sump level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5. Cooling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tower high leaving water temperature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6. Chiller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high evaporator approach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7. Chiller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high condenser approach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8. Chiller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excessive run hours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9.</a:t>
                      </a:r>
                      <a:r>
                        <a:rPr lang="en-CA" sz="1800" baseline="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Unstable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chilled water supply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10. Low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delta t syndrome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672" y="5517233"/>
            <a:ext cx="561975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173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ECO*PULSE</a:t>
            </a:r>
            <a:r>
              <a:rPr lang="en-CA" baseline="30000" dirty="0" smtClean="0"/>
              <a:t>TM</a:t>
            </a:r>
            <a:r>
              <a:rPr lang="en-CA" dirty="0" smtClean="0"/>
              <a:t> - Notifications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2423592" y="1461770"/>
          <a:ext cx="7200800" cy="2243328"/>
        </p:xfrm>
        <a:graphic>
          <a:graphicData uri="http://schemas.openxmlformats.org/drawingml/2006/table">
            <a:tbl>
              <a:tblPr firstRow="1" firstCol="1" bandRow="1"/>
              <a:tblGrid>
                <a:gridCol w="4451623"/>
                <a:gridCol w="1385868"/>
                <a:gridCol w="1363309"/>
              </a:tblGrid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  <a:latin typeface="Calibri"/>
                          <a:ea typeface="Calibri"/>
                          <a:cs typeface="Arial"/>
                        </a:rPr>
                        <a:t> Notification Type</a:t>
                      </a:r>
                      <a:endParaRPr lang="en-CA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>
                          <a:effectLst/>
                          <a:latin typeface="Calibri"/>
                          <a:ea typeface="Calibri"/>
                          <a:cs typeface="Arial"/>
                        </a:rPr>
                        <a:t>IPC</a:t>
                      </a:r>
                      <a:endParaRPr lang="en-CA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2000" dirty="0" err="1">
                          <a:effectLst/>
                          <a:latin typeface="Calibri"/>
                          <a:ea typeface="Calibri"/>
                          <a:cs typeface="Arial"/>
                        </a:rPr>
                        <a:t>OptiVisor</a:t>
                      </a:r>
                      <a:r>
                        <a:rPr lang="en-CA" sz="2000" dirty="0">
                          <a:effectLst/>
                          <a:latin typeface="Calibri"/>
                          <a:ea typeface="Calibri"/>
                          <a:cs typeface="Arial"/>
                        </a:rPr>
                        <a:t>*</a:t>
                      </a:r>
                      <a:endParaRPr lang="en-CA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11. Chiller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efficiency below expectations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12. Pump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rpm different than recommended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13. Cooling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tower trip on vibration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14. Compressor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excessive vibration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15. Pumps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excessive vibration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3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CA" sz="1800" dirty="0" smtClean="0">
                          <a:effectLst/>
                          <a:latin typeface="Calibri"/>
                          <a:ea typeface="Calibri"/>
                          <a:cs typeface="Arial"/>
                        </a:rPr>
                        <a:t>16. High </a:t>
                      </a: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pump kW relative to chiller kW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en-C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C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333922" y="3789041"/>
            <a:ext cx="7794526" cy="261610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CA" sz="2000" b="1" dirty="0">
                <a:solidFill>
                  <a:srgbClr val="0070C0"/>
                </a:solidFill>
              </a:rPr>
              <a:t>Example Notice  - May 2013</a:t>
            </a:r>
          </a:p>
          <a:p>
            <a:r>
              <a:rPr lang="en-CA" sz="1600" b="1" dirty="0">
                <a:solidFill>
                  <a:srgbClr val="0070C0"/>
                </a:solidFill>
              </a:rPr>
              <a:t> </a:t>
            </a:r>
          </a:p>
          <a:p>
            <a:r>
              <a:rPr lang="en-CA" sz="1600" dirty="0"/>
              <a:t>ECO*PULSE™ has found some irregularities with your plant and would like to bring some items to your attention:</a:t>
            </a:r>
          </a:p>
          <a:p>
            <a:r>
              <a:rPr lang="en-CA" sz="1600" dirty="0"/>
              <a:t> </a:t>
            </a:r>
          </a:p>
          <a:p>
            <a:r>
              <a:rPr lang="en-CA" sz="1600" dirty="0"/>
              <a:t>Chiller 1_Unstable CHWST</a:t>
            </a:r>
          </a:p>
          <a:p>
            <a:r>
              <a:rPr lang="en-CA" sz="1600" dirty="0"/>
              <a:t> </a:t>
            </a:r>
          </a:p>
          <a:p>
            <a:r>
              <a:rPr lang="en-CA" sz="1600" dirty="0"/>
              <a:t>Your chiller has an unstable chilled water supply temperature. Possible causes include chiller control problem, unstable load and/or faulty temperature sensor(s).</a:t>
            </a:r>
          </a:p>
        </p:txBody>
      </p:sp>
    </p:spTree>
    <p:extLst>
      <p:ext uri="{BB962C8B-B14F-4D97-AF65-F5344CB8AC3E}">
        <p14:creationId xmlns:p14="http://schemas.microsoft.com/office/powerpoint/2010/main" val="140656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ECO*PULSE</a:t>
            </a:r>
            <a:r>
              <a:rPr lang="en-CA" sz="1600" baseline="60000"/>
              <a:t>TM</a:t>
            </a:r>
            <a:r>
              <a:rPr lang="en-CA" smtClean="0"/>
              <a:t> </a:t>
            </a:r>
            <a:br>
              <a:rPr lang="en-CA" smtClean="0"/>
            </a:br>
            <a:r>
              <a:rPr lang="en-CA" smtClean="0"/>
              <a:t>Web based interface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79651" y="1700213"/>
            <a:ext cx="62642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CA" sz="1400" dirty="0">
                <a:solidFill>
                  <a:srgbClr val="FFFFFF">
                    <a:lumMod val="50000"/>
                  </a:srgbClr>
                </a:solidFill>
              </a:rPr>
              <a:t>Ongoing summary of energy costs relative to expectations and the same period last year.</a:t>
            </a:r>
          </a:p>
        </p:txBody>
      </p:sp>
      <p:pic>
        <p:nvPicPr>
          <p:cNvPr id="2970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263" y="2495550"/>
            <a:ext cx="7561262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72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CA" dirty="0" smtClean="0">
                <a:ea typeface="MS PGothic" pitchFamily="34" charset="-128"/>
              </a:rPr>
              <a:t>ECO*PULSE</a:t>
            </a:r>
            <a:r>
              <a:rPr lang="en-CA" baseline="30000" dirty="0" smtClean="0">
                <a:ea typeface="MS PGothic" pitchFamily="34" charset="-128"/>
              </a:rPr>
              <a:t>TM –</a:t>
            </a:r>
            <a:r>
              <a:rPr lang="en-CA" dirty="0" smtClean="0">
                <a:ea typeface="MS PGothic" pitchFamily="34" charset="-128"/>
              </a:rPr>
              <a:t> Sample Economics </a:t>
            </a:r>
            <a:r>
              <a:rPr lang="en-CA" baseline="30000" dirty="0" smtClean="0">
                <a:ea typeface="MS PGothic" pitchFamily="34" charset="-128"/>
              </a:rPr>
              <a:t/>
            </a:r>
            <a:br>
              <a:rPr lang="en-CA" baseline="30000" dirty="0" smtClean="0">
                <a:ea typeface="MS PGothic" pitchFamily="34" charset="-128"/>
              </a:rPr>
            </a:br>
            <a:endParaRPr lang="en-CA" dirty="0" smtClean="0">
              <a:solidFill>
                <a:srgbClr val="0070C0"/>
              </a:solidFill>
              <a:ea typeface="MS PGothic" pitchFamily="34" charset="-128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922463" y="1556792"/>
            <a:ext cx="8347075" cy="98583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en-CA" sz="2400" b="1" dirty="0">
                <a:solidFill>
                  <a:srgbClr val="0070C0"/>
                </a:solidFill>
              </a:rPr>
              <a:t>A 2000 Ton Plant at $0.10 kWh</a:t>
            </a:r>
          </a:p>
          <a:p>
            <a:pPr marL="0" indent="0">
              <a:buNone/>
              <a:defRPr/>
            </a:pPr>
            <a:r>
              <a:rPr lang="en-CA" sz="2400" dirty="0">
                <a:solidFill>
                  <a:schemeClr val="bg1">
                    <a:lumMod val="50000"/>
                  </a:schemeClr>
                </a:solidFill>
              </a:rPr>
              <a:t>ECO*PULSE  sensitive to detect modest 5% performance degradation with corrective actions = savings</a:t>
            </a:r>
          </a:p>
          <a:p>
            <a:pPr marL="0" indent="0">
              <a:buNone/>
              <a:defRPr/>
            </a:pPr>
            <a:endParaRPr lang="en-CA" sz="24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en-CA" sz="24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en-CA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0116" name="Explosion 1 2"/>
          <p:cNvSpPr>
            <a:spLocks noChangeArrowheads="1"/>
          </p:cNvSpPr>
          <p:nvPr/>
        </p:nvSpPr>
        <p:spPr bwMode="auto">
          <a:xfrm>
            <a:off x="2098675" y="4086226"/>
            <a:ext cx="3111500" cy="2049463"/>
          </a:xfrm>
          <a:prstGeom prst="irregularSeal1">
            <a:avLst/>
          </a:prstGeom>
          <a:solidFill>
            <a:srgbClr val="EE1A0D"/>
          </a:solidFill>
          <a:ln>
            <a:noFill/>
          </a:ln>
        </p:spPr>
        <p:txBody>
          <a:bodyPr/>
          <a:lstStyle/>
          <a:p>
            <a:pPr algn="ctr">
              <a:spcBef>
                <a:spcPct val="20000"/>
              </a:spcBef>
              <a:buSzPct val="85000"/>
            </a:pPr>
            <a:r>
              <a:rPr lang="en-CA" b="1" dirty="0">
                <a:solidFill>
                  <a:schemeClr val="bg1"/>
                </a:solidFill>
              </a:rPr>
              <a:t>$11,500</a:t>
            </a:r>
          </a:p>
          <a:p>
            <a:pPr algn="ctr">
              <a:spcBef>
                <a:spcPct val="20000"/>
              </a:spcBef>
              <a:buSzPct val="85000"/>
            </a:pPr>
            <a:r>
              <a:rPr lang="en-CA" b="1" dirty="0">
                <a:solidFill>
                  <a:schemeClr val="bg1"/>
                </a:solidFill>
              </a:rPr>
              <a:t>Savings/year</a:t>
            </a:r>
          </a:p>
          <a:p>
            <a:pPr algn="ctr">
              <a:spcBef>
                <a:spcPct val="20000"/>
              </a:spcBef>
              <a:buSzPct val="85000"/>
            </a:pPr>
            <a:r>
              <a:rPr lang="en-CA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5" name="Explosion 1 3"/>
          <p:cNvSpPr>
            <a:spLocks noChangeArrowheads="1"/>
          </p:cNvSpPr>
          <p:nvPr/>
        </p:nvSpPr>
        <p:spPr bwMode="auto">
          <a:xfrm>
            <a:off x="6632575" y="3921126"/>
            <a:ext cx="3727450" cy="2428875"/>
          </a:xfrm>
          <a:prstGeom prst="irregularSeal1">
            <a:avLst/>
          </a:prstGeom>
          <a:solidFill>
            <a:srgbClr val="EE1A0D"/>
          </a:solidFill>
          <a:ln w="3175" algn="ctr">
            <a:noFill/>
            <a:round/>
            <a:headEnd/>
            <a:tailEnd type="triangle" w="med" len="med"/>
          </a:ln>
        </p:spPr>
        <p:txBody>
          <a:bodyPr/>
          <a:lstStyle/>
          <a:p>
            <a:pPr algn="ctr">
              <a:spcBef>
                <a:spcPct val="20000"/>
              </a:spcBef>
              <a:buSzPct val="85000"/>
              <a:defRPr/>
            </a:pPr>
            <a:r>
              <a:rPr lang="en-CA" sz="2000" b="1" dirty="0">
                <a:solidFill>
                  <a:schemeClr val="bg1"/>
                </a:solidFill>
                <a:latin typeface="Lucida Sans" charset="0"/>
                <a:ea typeface="MS PGothic" pitchFamily="34" charset="-128"/>
              </a:rPr>
              <a:t>$21,000</a:t>
            </a:r>
          </a:p>
          <a:p>
            <a:pPr algn="ctr">
              <a:spcBef>
                <a:spcPct val="20000"/>
              </a:spcBef>
              <a:buSzPct val="85000"/>
              <a:defRPr/>
            </a:pPr>
            <a:r>
              <a:rPr lang="en-CA" sz="2000" b="1" dirty="0">
                <a:solidFill>
                  <a:schemeClr val="bg1"/>
                </a:solidFill>
                <a:latin typeface="Lucida Sans" charset="0"/>
                <a:ea typeface="MS PGothic" pitchFamily="34" charset="-128"/>
              </a:rPr>
              <a:t>Savings/ year</a:t>
            </a:r>
          </a:p>
        </p:txBody>
      </p:sp>
      <p:sp>
        <p:nvSpPr>
          <p:cNvPr id="90118" name="Rectangle 1"/>
          <p:cNvSpPr>
            <a:spLocks noChangeArrowheads="1"/>
          </p:cNvSpPr>
          <p:nvPr/>
        </p:nvSpPr>
        <p:spPr bwMode="auto">
          <a:xfrm>
            <a:off x="6323014" y="3130551"/>
            <a:ext cx="43449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lvl="1">
              <a:spcBef>
                <a:spcPct val="20000"/>
              </a:spcBef>
              <a:buSzPct val="85000"/>
            </a:pPr>
            <a:r>
              <a:rPr lang="en-CA" sz="2000" b="1" dirty="0"/>
              <a:t>7000</a:t>
            </a:r>
            <a:r>
              <a:rPr lang="en-CA" sz="2000" dirty="0"/>
              <a:t> run hours/year</a:t>
            </a:r>
          </a:p>
          <a:p>
            <a:pPr marL="285750" lvl="1">
              <a:spcBef>
                <a:spcPct val="20000"/>
              </a:spcBef>
              <a:buSzPct val="85000"/>
            </a:pPr>
            <a:r>
              <a:rPr lang="en-CA" sz="2000" dirty="0"/>
              <a:t>.03 kW/ton in efficiency impact</a:t>
            </a:r>
          </a:p>
        </p:txBody>
      </p:sp>
      <p:sp>
        <p:nvSpPr>
          <p:cNvPr id="90119" name="Rectangle 2"/>
          <p:cNvSpPr>
            <a:spLocks noChangeArrowheads="1"/>
          </p:cNvSpPr>
          <p:nvPr/>
        </p:nvSpPr>
        <p:spPr bwMode="auto">
          <a:xfrm>
            <a:off x="1524000" y="3163616"/>
            <a:ext cx="4572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lvl="1">
              <a:spcBef>
                <a:spcPct val="20000"/>
              </a:spcBef>
              <a:buSzPct val="85000"/>
            </a:pPr>
            <a:r>
              <a:rPr lang="en-CA" sz="2000" b="1" dirty="0"/>
              <a:t>3840</a:t>
            </a:r>
            <a:r>
              <a:rPr lang="en-CA" sz="2000" dirty="0"/>
              <a:t> run hours/year</a:t>
            </a:r>
          </a:p>
          <a:p>
            <a:pPr marL="285750" lvl="1">
              <a:spcBef>
                <a:spcPct val="20000"/>
              </a:spcBef>
              <a:buSzPct val="85000"/>
            </a:pPr>
            <a:r>
              <a:rPr lang="en-CA" sz="2000" dirty="0"/>
              <a:t>.03 kW/ton in efficiency impact</a:t>
            </a:r>
          </a:p>
        </p:txBody>
      </p:sp>
    </p:spTree>
    <p:extLst>
      <p:ext uri="{BB962C8B-B14F-4D97-AF65-F5344CB8AC3E}">
        <p14:creationId xmlns:p14="http://schemas.microsoft.com/office/powerpoint/2010/main" val="261713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animBg="1"/>
      <p:bldP spid="5" grpId="0" animBg="1"/>
      <p:bldP spid="901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4" y="2822575"/>
            <a:ext cx="6453187" cy="310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1922464" y="393701"/>
            <a:ext cx="8347075" cy="758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85000"/>
              <a:buChar char="•"/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spcBef>
                <a:spcPct val="20000"/>
              </a:spcBef>
              <a:buSzPct val="85000"/>
              <a:buChar char="•"/>
              <a:defRPr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spcBef>
                <a:spcPct val="20000"/>
              </a:spcBef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spcBef>
                <a:spcPct val="20000"/>
              </a:spcBef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spcBef>
                <a:spcPct val="20000"/>
              </a:spcBef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Aft>
                <a:spcPct val="0"/>
              </a:spcAft>
              <a:buFontTx/>
              <a:buNone/>
            </a:pPr>
            <a:endParaRPr lang="en-CA" altLang="en-US"/>
          </a:p>
        </p:txBody>
      </p:sp>
      <p:sp>
        <p:nvSpPr>
          <p:cNvPr id="31748" name="Content Placeholder 3"/>
          <p:cNvSpPr>
            <a:spLocks noGrp="1"/>
          </p:cNvSpPr>
          <p:nvPr>
            <p:ph sz="half" idx="2"/>
          </p:nvPr>
        </p:nvSpPr>
        <p:spPr>
          <a:xfrm>
            <a:off x="1922463" y="1341439"/>
            <a:ext cx="7200900" cy="1150937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2400" b="1">
                <a:solidFill>
                  <a:srgbClr val="0070C0"/>
                </a:solidFill>
              </a:rPr>
              <a:t>Example  </a:t>
            </a:r>
            <a:r>
              <a:rPr lang="en-CA" altLang="en-US" sz="2400"/>
              <a:t>* </a:t>
            </a:r>
          </a:p>
          <a:p>
            <a:pPr marL="0" indent="0">
              <a:buNone/>
            </a:pPr>
            <a:r>
              <a:rPr lang="en-CA" altLang="en-US" sz="2400" i="1"/>
              <a:t> “tuned natural curve staging parameters of condenser pumps”</a:t>
            </a:r>
          </a:p>
          <a:p>
            <a:pPr marL="0" indent="0">
              <a:buNone/>
            </a:pPr>
            <a:endParaRPr lang="en-CA" altLang="en-US" sz="2400"/>
          </a:p>
          <a:p>
            <a:pPr marL="0" indent="0">
              <a:buNone/>
            </a:pPr>
            <a:endParaRPr lang="en-CA" altLang="en-US" sz="2400"/>
          </a:p>
          <a:p>
            <a:pPr marL="0" indent="0">
              <a:buNone/>
            </a:pPr>
            <a:endParaRPr lang="en-CA" altLang="en-US" sz="2400"/>
          </a:p>
        </p:txBody>
      </p:sp>
      <p:cxnSp>
        <p:nvCxnSpPr>
          <p:cNvPr id="3" name="Straight Arrow Connector 2"/>
          <p:cNvCxnSpPr/>
          <p:nvPr/>
        </p:nvCxnSpPr>
        <p:spPr bwMode="auto">
          <a:xfrm flipH="1">
            <a:off x="6816726" y="2997200"/>
            <a:ext cx="1223963" cy="503238"/>
          </a:xfrm>
          <a:prstGeom prst="straightConnector1">
            <a:avLst/>
          </a:prstGeom>
          <a:noFill/>
          <a:ln>
            <a:noFill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Arrow Connector 6"/>
          <p:cNvCxnSpPr/>
          <p:nvPr/>
        </p:nvCxnSpPr>
        <p:spPr bwMode="auto">
          <a:xfrm flipV="1">
            <a:off x="6816725" y="3357564"/>
            <a:ext cx="935038" cy="142875"/>
          </a:xfrm>
          <a:prstGeom prst="straightConnector1">
            <a:avLst/>
          </a:prstGeom>
          <a:noFill/>
          <a:ln>
            <a:noFill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675689" y="2424114"/>
            <a:ext cx="1728787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85000"/>
              <a:buChar char="•"/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spcBef>
                <a:spcPct val="20000"/>
              </a:spcBef>
              <a:buSzPct val="85000"/>
              <a:buChar char="•"/>
              <a:defRPr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spcBef>
                <a:spcPct val="20000"/>
              </a:spcBef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spcBef>
                <a:spcPct val="20000"/>
              </a:spcBef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spcBef>
                <a:spcPct val="20000"/>
              </a:spcBef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CA" altLang="en-US" sz="1800"/>
              <a:t>Real Time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CA" altLang="en-US" sz="1800"/>
              <a:t>Impact in overall kW/ton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CA" altLang="en-US" sz="1800"/>
          </a:p>
          <a:p>
            <a:pPr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CA" altLang="en-US" sz="1800"/>
              <a:t>Savings of over 20% in chilled water production at his operating scenario</a:t>
            </a:r>
          </a:p>
        </p:txBody>
      </p:sp>
      <p:sp>
        <p:nvSpPr>
          <p:cNvPr id="31752" name="TextBox 2"/>
          <p:cNvSpPr txBox="1">
            <a:spLocks noChangeArrowheads="1"/>
          </p:cNvSpPr>
          <p:nvPr/>
        </p:nvSpPr>
        <p:spPr bwMode="auto">
          <a:xfrm>
            <a:off x="1922463" y="6272213"/>
            <a:ext cx="3765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Pct val="85000"/>
              <a:buChar char="•"/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spcBef>
                <a:spcPct val="20000"/>
              </a:spcBef>
              <a:buSzPct val="85000"/>
              <a:buChar char="•"/>
              <a:defRPr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spcBef>
                <a:spcPct val="20000"/>
              </a:spcBef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spcBef>
                <a:spcPct val="20000"/>
              </a:spcBef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spcBef>
                <a:spcPct val="20000"/>
              </a:spcBef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Char char="•"/>
              <a:defRPr sz="16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Aft>
                <a:spcPct val="0"/>
              </a:spcAft>
              <a:buFontTx/>
              <a:buNone/>
            </a:pPr>
            <a:r>
              <a:rPr lang="en-CA" altLang="en-US" sz="1000"/>
              <a:t>* Recommendation to actual customer from ECO*PULSE</a:t>
            </a:r>
            <a:r>
              <a:rPr lang="en-CA" altLang="en-US" sz="1000" baseline="30000"/>
              <a:t>TM</a:t>
            </a:r>
            <a:endParaRPr lang="en-CA" altLang="en-US" sz="1000"/>
          </a:p>
        </p:txBody>
      </p:sp>
      <p:sp>
        <p:nvSpPr>
          <p:cNvPr id="3175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mtClean="0"/>
              <a:t>ECO*PULSE</a:t>
            </a:r>
            <a:r>
              <a:rPr lang="en-CA" altLang="en-US" baseline="30000" smtClean="0"/>
              <a:t>TM</a:t>
            </a:r>
            <a:r>
              <a:rPr lang="en-CA" altLang="en-US" smtClean="0"/>
              <a:t> – Savings Uncovered</a:t>
            </a:r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7602538" y="3686175"/>
            <a:ext cx="874712" cy="0"/>
          </a:xfrm>
          <a:prstGeom prst="straightConnector1">
            <a:avLst/>
          </a:prstGeom>
          <a:noFill/>
          <a:ln w="76200" cap="flat" cmpd="sng" algn="ctr">
            <a:solidFill>
              <a:srgbClr val="00CC99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5051549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1919288" y="712789"/>
            <a:ext cx="8196262" cy="835025"/>
          </a:xfrm>
        </p:spPr>
        <p:txBody>
          <a:bodyPr/>
          <a:lstStyle/>
          <a:p>
            <a:r>
              <a:rPr lang="en-CA" smtClean="0"/>
              <a:t>ECO*PULSE</a:t>
            </a:r>
            <a:r>
              <a:rPr lang="en-CA" sz="1600" baseline="60000"/>
              <a:t>TM</a:t>
            </a:r>
            <a:r>
              <a:rPr lang="en-CA" smtClean="0"/>
              <a:t> </a:t>
            </a:r>
            <a:br>
              <a:rPr lang="en-CA" smtClean="0"/>
            </a:br>
            <a:r>
              <a:rPr lang="en-CA" smtClean="0"/>
              <a:t>Standard on Armstrong plant automation</a:t>
            </a: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1919289" y="1857376"/>
            <a:ext cx="1512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CA" b="1">
                <a:solidFill>
                  <a:srgbClr val="00B0F0"/>
                </a:solidFill>
              </a:rPr>
              <a:t>IPC 11550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CA" b="1">
                <a:solidFill>
                  <a:srgbClr val="00B0F0"/>
                </a:solidFill>
              </a:rPr>
              <a:t>Included</a:t>
            </a:r>
          </a:p>
        </p:txBody>
      </p:sp>
      <p:pic>
        <p:nvPicPr>
          <p:cNvPr id="3379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9" y="2566989"/>
            <a:ext cx="2039937" cy="309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2781300"/>
            <a:ext cx="239395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8" y="2852739"/>
            <a:ext cx="2190750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9" name="Rectangle 11"/>
          <p:cNvSpPr>
            <a:spLocks noChangeArrowheads="1"/>
          </p:cNvSpPr>
          <p:nvPr/>
        </p:nvSpPr>
        <p:spPr bwMode="auto">
          <a:xfrm>
            <a:off x="5016500" y="1844676"/>
            <a:ext cx="1727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CA" b="1">
                <a:solidFill>
                  <a:srgbClr val="00B0F0"/>
                </a:solidFill>
              </a:rPr>
              <a:t>OPTI-VISOR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CA" b="1">
                <a:solidFill>
                  <a:srgbClr val="00B0F0"/>
                </a:solidFill>
              </a:rPr>
              <a:t>Included</a:t>
            </a:r>
          </a:p>
        </p:txBody>
      </p:sp>
      <p:sp>
        <p:nvSpPr>
          <p:cNvPr id="33800" name="Rectangle 12"/>
          <p:cNvSpPr>
            <a:spLocks noChangeArrowheads="1"/>
          </p:cNvSpPr>
          <p:nvPr/>
        </p:nvSpPr>
        <p:spPr bwMode="auto">
          <a:xfrm>
            <a:off x="7896226" y="1844676"/>
            <a:ext cx="205893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 defTabSz="1371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defTabSz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CA" b="1" dirty="0">
                <a:solidFill>
                  <a:srgbClr val="00B0F0"/>
                </a:solidFill>
              </a:rPr>
              <a:t>IPC </a:t>
            </a:r>
            <a:r>
              <a:rPr lang="en-CA" b="1" dirty="0" smtClean="0">
                <a:solidFill>
                  <a:srgbClr val="00B0F0"/>
                </a:solidFill>
              </a:rPr>
              <a:t>9511 and IPC 9521 </a:t>
            </a:r>
            <a:endParaRPr lang="en-CA" b="1" dirty="0">
              <a:solidFill>
                <a:srgbClr val="00B0F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CA" b="1" dirty="0">
                <a:solidFill>
                  <a:srgbClr val="00B0F0"/>
                </a:solidFill>
              </a:rPr>
              <a:t>Optional</a:t>
            </a:r>
          </a:p>
        </p:txBody>
      </p:sp>
    </p:spTree>
    <p:extLst>
      <p:ext uri="{BB962C8B-B14F-4D97-AF65-F5344CB8AC3E}">
        <p14:creationId xmlns:p14="http://schemas.microsoft.com/office/powerpoint/2010/main" val="86362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667001" y="762000"/>
            <a:ext cx="68040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 dirty="0">
                <a:solidFill>
                  <a:srgbClr val="CC9900"/>
                </a:solidFill>
                <a:latin typeface="Arial Black" panose="020B0A04020102020204" pitchFamily="34" charset="0"/>
              </a:rPr>
              <a:t>Working in the 3</a:t>
            </a:r>
            <a:r>
              <a:rPr lang="en-US" sz="2400" b="1" i="1" baseline="30000" dirty="0">
                <a:solidFill>
                  <a:srgbClr val="CC9900"/>
                </a:solidFill>
                <a:latin typeface="Arial Black" panose="020B0A04020102020204" pitchFamily="34" charset="0"/>
              </a:rPr>
              <a:t>rd</a:t>
            </a:r>
            <a:r>
              <a:rPr lang="en-US" sz="2400" b="1" i="1" dirty="0">
                <a:solidFill>
                  <a:srgbClr val="CC9900"/>
                </a:solidFill>
                <a:latin typeface="Arial Black" panose="020B0A04020102020204" pitchFamily="34" charset="0"/>
              </a:rPr>
              <a:t> </a:t>
            </a:r>
            <a:r>
              <a:rPr lang="en-US" sz="2400" b="1" i="1" dirty="0" smtClean="0">
                <a:solidFill>
                  <a:srgbClr val="CC9900"/>
                </a:solidFill>
                <a:latin typeface="Arial Black" panose="020B0A04020102020204" pitchFamily="34" charset="0"/>
              </a:rPr>
              <a:t>Dimension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 b="1" i="1" dirty="0" smtClean="0">
                <a:solidFill>
                  <a:srgbClr val="CC9900"/>
                </a:solidFill>
                <a:latin typeface="Arial Black" panose="020B0A04020102020204" pitchFamily="34" charset="0"/>
              </a:rPr>
              <a:t>You Can See the Difference</a:t>
            </a:r>
            <a:endParaRPr lang="en-US" sz="2400" i="1" dirty="0">
              <a:solidFill>
                <a:srgbClr val="CC9900"/>
              </a:solidFill>
              <a:latin typeface="Arial Black" panose="020B0A04020102020204" pitchFamily="34" charset="0"/>
            </a:endParaRPr>
          </a:p>
        </p:txBody>
      </p:sp>
      <p:pic>
        <p:nvPicPr>
          <p:cNvPr id="9219" name="Picture 3" descr="4600 perspectiv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87" y="1949450"/>
            <a:ext cx="4570413" cy="3589338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final perspective 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49450"/>
            <a:ext cx="4572000" cy="3589338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524000" y="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Case </a:t>
            </a:r>
            <a:r>
              <a:rPr lang="en-US" sz="3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Studies – Memphis Arena</a:t>
            </a:r>
            <a:endParaRPr 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524000" y="2076719"/>
            <a:ext cx="2133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Arial Black" panose="020B0A04020102020204" pitchFamily="34" charset="0"/>
              </a:rPr>
              <a:t>Original Design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275231" y="2076719"/>
            <a:ext cx="2362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800" dirty="0">
                <a:solidFill>
                  <a:srgbClr val="000000"/>
                </a:solidFill>
                <a:latin typeface="Arial Black" panose="020B0A04020102020204" pitchFamily="34" charset="0"/>
              </a:rPr>
              <a:t>Optimized Design</a:t>
            </a:r>
          </a:p>
        </p:txBody>
      </p:sp>
    </p:spTree>
    <p:extLst>
      <p:ext uri="{BB962C8B-B14F-4D97-AF65-F5344CB8AC3E}">
        <p14:creationId xmlns:p14="http://schemas.microsoft.com/office/powerpoint/2010/main" val="1086858749"/>
      </p:ext>
    </p:extLst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7841966"/>
              </p:ext>
            </p:extLst>
          </p:nvPr>
        </p:nvGraphicFramePr>
        <p:xfrm>
          <a:off x="1125538" y="1219200"/>
          <a:ext cx="4572000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Slide" r:id="rId3" imgW="4114169" imgH="3085161" progId="PowerPoint.Slide.8">
                  <p:embed/>
                </p:oleObj>
              </mc:Choice>
              <mc:Fallback>
                <p:oleObj name="Slide" r:id="rId3" imgW="4114169" imgH="3085161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t="13333"/>
                      <a:stretch>
                        <a:fillRect/>
                      </a:stretch>
                    </p:blipFill>
                    <p:spPr bwMode="auto">
                      <a:xfrm>
                        <a:off x="1125538" y="1219200"/>
                        <a:ext cx="4572000" cy="342741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CC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15" name="Picture 3" descr="future phase one perspectiv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-47"/>
          <a:stretch>
            <a:fillRect/>
          </a:stretch>
        </p:blipFill>
        <p:spPr bwMode="auto">
          <a:xfrm>
            <a:off x="5530850" y="3429000"/>
            <a:ext cx="5137150" cy="3429000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486400" y="5867401"/>
            <a:ext cx="2667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1200">
                <a:latin typeface="Arial" panose="020B0604020202020204" pitchFamily="34" charset="0"/>
              </a:rPr>
              <a:t>Piping Cost - $128,960.00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1200">
                <a:latin typeface="Arial" panose="020B0604020202020204" pitchFamily="34" charset="0"/>
              </a:rPr>
              <a:t>Equivalent length of Pipe – 1723 ft.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1200">
                <a:latin typeface="Arial" panose="020B0604020202020204" pitchFamily="34" charset="0"/>
              </a:rPr>
              <a:t>1723/100=17.23 x 3’tdh = 51.69’tdh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524000" y="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Case </a:t>
            </a:r>
            <a:r>
              <a:rPr lang="en-US" sz="3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Studies – Glendale Arena</a:t>
            </a:r>
            <a:endParaRPr 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087269" y="3017727"/>
            <a:ext cx="4191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000000"/>
                </a:solidFill>
                <a:latin typeface="Arial Black" panose="020B0A04020102020204" pitchFamily="34" charset="0"/>
              </a:rPr>
              <a:t>Pipe </a:t>
            </a:r>
            <a:r>
              <a:rPr lang="en-US" sz="1800" dirty="0">
                <a:solidFill>
                  <a:srgbClr val="000000"/>
                </a:solidFill>
                <a:latin typeface="Arial Black" panose="020B0A04020102020204" pitchFamily="34" charset="0"/>
              </a:rPr>
              <a:t>Cost Savings - $97,015.00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324600" y="1198362"/>
            <a:ext cx="4343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dirty="0">
                <a:latin typeface="Arial" panose="020B0604020202020204" pitchFamily="34" charset="0"/>
              </a:rPr>
              <a:t>Piping Cost - $225,975.00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>
                <a:latin typeface="Arial" panose="020B0604020202020204" pitchFamily="34" charset="0"/>
              </a:rPr>
              <a:t>Equivalent length of Pipe – 2751 ft.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 smtClean="0">
                <a:latin typeface="Arial" panose="020B0604020202020204" pitchFamily="34" charset="0"/>
              </a:rPr>
              <a:t>2751/100 = 27.51 </a:t>
            </a:r>
            <a:r>
              <a:rPr lang="en-US" dirty="0">
                <a:latin typeface="Arial" panose="020B0604020202020204" pitchFamily="34" charset="0"/>
              </a:rPr>
              <a:t>x 3’tdh = 82.53</a:t>
            </a:r>
            <a:r>
              <a:rPr lang="en-US" dirty="0" smtClean="0">
                <a:latin typeface="Arial" panose="020B0604020202020204" pitchFamily="34" charset="0"/>
              </a:rPr>
              <a:t>’ </a:t>
            </a:r>
            <a:r>
              <a:rPr lang="en-US" dirty="0" err="1" smtClean="0">
                <a:latin typeface="Arial" panose="020B0604020202020204" pitchFamily="34" charset="0"/>
              </a:rPr>
              <a:t>tdh</a:t>
            </a:r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92352"/>
      </p:ext>
    </p:extLst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9" name="Rectangle 40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2200" dirty="0"/>
              <a:t>Design Assist Lifecycle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887539" y="1352841"/>
            <a:ext cx="8196619" cy="4807980"/>
            <a:chOff x="1887539" y="776294"/>
            <a:chExt cx="8780462" cy="5114925"/>
          </a:xfrm>
        </p:grpSpPr>
        <p:grpSp>
          <p:nvGrpSpPr>
            <p:cNvPr id="60418" name="Group 2"/>
            <p:cNvGrpSpPr>
              <a:grpSpLocks/>
            </p:cNvGrpSpPr>
            <p:nvPr/>
          </p:nvGrpSpPr>
          <p:grpSpPr bwMode="auto">
            <a:xfrm>
              <a:off x="1887539" y="776294"/>
              <a:ext cx="8410575" cy="5114925"/>
              <a:chOff x="247" y="944"/>
              <a:chExt cx="5298" cy="3222"/>
            </a:xfrm>
          </p:grpSpPr>
          <p:sp>
            <p:nvSpPr>
              <p:cNvPr id="60452" name="Rectangle 3"/>
              <p:cNvSpPr>
                <a:spLocks noChangeArrowheads="1"/>
              </p:cNvSpPr>
              <p:nvPr/>
            </p:nvSpPr>
            <p:spPr bwMode="auto">
              <a:xfrm>
                <a:off x="247" y="944"/>
                <a:ext cx="5298" cy="3222"/>
              </a:xfrm>
              <a:prstGeom prst="rect">
                <a:avLst/>
              </a:prstGeom>
              <a:noFill/>
              <a:ln w="12700">
                <a:solidFill>
                  <a:srgbClr val="333399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CA"/>
              </a:p>
            </p:txBody>
          </p:sp>
          <p:sp>
            <p:nvSpPr>
              <p:cNvPr id="60453" name="Rectangle 4"/>
              <p:cNvSpPr>
                <a:spLocks noChangeArrowheads="1"/>
              </p:cNvSpPr>
              <p:nvPr/>
            </p:nvSpPr>
            <p:spPr bwMode="auto">
              <a:xfrm>
                <a:off x="316" y="995"/>
                <a:ext cx="5165" cy="3095"/>
              </a:xfrm>
              <a:prstGeom prst="rect">
                <a:avLst/>
              </a:prstGeom>
              <a:solidFill>
                <a:srgbClr val="333399">
                  <a:alpha val="43137"/>
                </a:srgbClr>
              </a:solidFill>
              <a:ln w="12700">
                <a:solidFill>
                  <a:srgbClr val="333399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US" sz="3000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0419" name="Group 5"/>
            <p:cNvGrpSpPr>
              <a:grpSpLocks/>
            </p:cNvGrpSpPr>
            <p:nvPr/>
          </p:nvGrpSpPr>
          <p:grpSpPr bwMode="auto">
            <a:xfrm>
              <a:off x="3705226" y="1046164"/>
              <a:ext cx="4816475" cy="4568825"/>
              <a:chOff x="1422" y="1086"/>
              <a:chExt cx="2896" cy="2896"/>
            </a:xfrm>
          </p:grpSpPr>
          <p:sp>
            <p:nvSpPr>
              <p:cNvPr id="60450" name="Oval 6"/>
              <p:cNvSpPr>
                <a:spLocks noChangeArrowheads="1"/>
              </p:cNvSpPr>
              <p:nvPr/>
            </p:nvSpPr>
            <p:spPr bwMode="auto">
              <a:xfrm>
                <a:off x="1422" y="1086"/>
                <a:ext cx="2896" cy="2896"/>
              </a:xfrm>
              <a:prstGeom prst="ellipse">
                <a:avLst/>
              </a:prstGeom>
              <a:gradFill rotWithShape="1">
                <a:gsLst>
                  <a:gs pos="0">
                    <a:srgbClr val="E4E5E3"/>
                  </a:gs>
                  <a:gs pos="100000">
                    <a:schemeClr val="tx2">
                      <a:alpha val="6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2"/>
                    </a:solidFill>
                    <a:prstDash val="sysDot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CA"/>
              </a:p>
            </p:txBody>
          </p:sp>
          <p:sp>
            <p:nvSpPr>
              <p:cNvPr id="60451" name="Oval 7"/>
              <p:cNvSpPr>
                <a:spLocks noChangeArrowheads="1"/>
              </p:cNvSpPr>
              <p:nvPr/>
            </p:nvSpPr>
            <p:spPr bwMode="auto">
              <a:xfrm>
                <a:off x="1591" y="1274"/>
                <a:ext cx="2555" cy="2555"/>
              </a:xfrm>
              <a:prstGeom prst="ellipse">
                <a:avLst/>
              </a:prstGeom>
              <a:gradFill rotWithShape="1">
                <a:gsLst>
                  <a:gs pos="0">
                    <a:srgbClr val="E4E5E3"/>
                  </a:gs>
                  <a:gs pos="100000">
                    <a:schemeClr val="tx2">
                      <a:alpha val="6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2"/>
                    </a:solidFill>
                    <a:prstDash val="sysDot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CA"/>
              </a:p>
            </p:txBody>
          </p:sp>
        </p:grpSp>
        <p:sp>
          <p:nvSpPr>
            <p:cNvPr id="60420" name="Text Box 8"/>
            <p:cNvSpPr txBox="1">
              <a:spLocks noChangeArrowheads="1"/>
            </p:cNvSpPr>
            <p:nvPr/>
          </p:nvSpPr>
          <p:spPr bwMode="auto">
            <a:xfrm>
              <a:off x="4764088" y="2654301"/>
              <a:ext cx="2798762" cy="1190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00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1pPr>
              <a:lvl2pPr marL="742950" indent="-28575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2pPr>
              <a:lvl3pPr marL="11430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3pPr>
              <a:lvl4pPr marL="16002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4pPr>
              <a:lvl5pPr marL="20574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9pPr>
            </a:lstStyle>
            <a:p>
              <a:r>
                <a:rPr lang="en-US" sz="3600" b="1">
                  <a:solidFill>
                    <a:schemeClr val="accent2"/>
                  </a:solidFill>
                </a:rPr>
                <a:t>DESIGN ASSIST</a:t>
              </a:r>
            </a:p>
          </p:txBody>
        </p:sp>
        <p:sp>
          <p:nvSpPr>
            <p:cNvPr id="266249" name="Text Box 9"/>
            <p:cNvSpPr txBox="1">
              <a:spLocks noChangeArrowheads="1"/>
            </p:cNvSpPr>
            <p:nvPr/>
          </p:nvSpPr>
          <p:spPr bwMode="auto">
            <a:xfrm>
              <a:off x="4262438" y="1060451"/>
              <a:ext cx="9461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00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b="1">
                  <a:solidFill>
                    <a:srgbClr val="D7FB0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START</a:t>
              </a:r>
            </a:p>
          </p:txBody>
        </p:sp>
        <p:sp>
          <p:nvSpPr>
            <p:cNvPr id="60422" name="Oval 10"/>
            <p:cNvSpPr>
              <a:spLocks noChangeArrowheads="1"/>
            </p:cNvSpPr>
            <p:nvPr/>
          </p:nvSpPr>
          <p:spPr bwMode="auto">
            <a:xfrm>
              <a:off x="4143376" y="1384301"/>
              <a:ext cx="3948113" cy="3948113"/>
            </a:xfrm>
            <a:prstGeom prst="ellipse">
              <a:avLst/>
            </a:prstGeom>
            <a:noFill/>
            <a:ln w="1270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1pPr>
              <a:lvl2pPr marL="742950" indent="-28575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2pPr>
              <a:lvl3pPr marL="11430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3pPr>
              <a:lvl4pPr marL="16002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4pPr>
              <a:lvl5pPr marL="20574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9pPr>
            </a:lstStyle>
            <a:p>
              <a:endParaRPr lang="en-CA"/>
            </a:p>
          </p:txBody>
        </p:sp>
        <p:grpSp>
          <p:nvGrpSpPr>
            <p:cNvPr id="60423" name="Group 14"/>
            <p:cNvGrpSpPr>
              <a:grpSpLocks/>
            </p:cNvGrpSpPr>
            <p:nvPr/>
          </p:nvGrpSpPr>
          <p:grpSpPr bwMode="auto">
            <a:xfrm>
              <a:off x="6943726" y="2500313"/>
              <a:ext cx="3724275" cy="411162"/>
              <a:chOff x="2072" y="1674"/>
              <a:chExt cx="1610" cy="259"/>
            </a:xfrm>
          </p:grpSpPr>
          <p:sp>
            <p:nvSpPr>
              <p:cNvPr id="60448" name="Rectangle 15"/>
              <p:cNvSpPr>
                <a:spLocks noChangeArrowheads="1"/>
              </p:cNvSpPr>
              <p:nvPr/>
            </p:nvSpPr>
            <p:spPr bwMode="auto">
              <a:xfrm>
                <a:off x="2316" y="1674"/>
                <a:ext cx="1095" cy="259"/>
              </a:xfrm>
              <a:prstGeom prst="rect">
                <a:avLst/>
              </a:prstGeom>
              <a:solidFill>
                <a:schemeClr val="tx1">
                  <a:alpha val="76862"/>
                </a:schemeClr>
              </a:solidFill>
              <a:ln w="127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US" sz="3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449" name="Text Box 16"/>
              <p:cNvSpPr txBox="1">
                <a:spLocks noChangeArrowheads="1"/>
              </p:cNvSpPr>
              <p:nvPr/>
            </p:nvSpPr>
            <p:spPr bwMode="auto">
              <a:xfrm>
                <a:off x="2072" y="1680"/>
                <a:ext cx="161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accent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r>
                  <a:rPr lang="en-US" sz="1800" b="1">
                    <a:solidFill>
                      <a:schemeClr val="accent2"/>
                    </a:solidFill>
                  </a:rPr>
                  <a:t>2.0</a:t>
                </a:r>
                <a:r>
                  <a:rPr lang="en-US" b="1">
                    <a:solidFill>
                      <a:schemeClr val="accent2"/>
                    </a:solidFill>
                  </a:rPr>
                  <a:t> </a:t>
                </a:r>
                <a:r>
                  <a:rPr lang="en-US" b="1"/>
                  <a:t>Schematic and Sketch Layout</a:t>
                </a:r>
              </a:p>
            </p:txBody>
          </p:sp>
        </p:grpSp>
        <p:sp>
          <p:nvSpPr>
            <p:cNvPr id="60424" name="AutoShape 29"/>
            <p:cNvSpPr>
              <a:spLocks noChangeArrowheads="1"/>
            </p:cNvSpPr>
            <p:nvPr/>
          </p:nvSpPr>
          <p:spPr bwMode="auto">
            <a:xfrm rot="4925570">
              <a:off x="4981576" y="4910139"/>
              <a:ext cx="231775" cy="231775"/>
            </a:xfrm>
            <a:prstGeom prst="rtTriangle">
              <a:avLst/>
            </a:prstGeom>
            <a:solidFill>
              <a:schemeClr val="accent2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1pPr>
              <a:lvl2pPr marL="742950" indent="-28575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2pPr>
              <a:lvl3pPr marL="11430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3pPr>
              <a:lvl4pPr marL="16002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4pPr>
              <a:lvl5pPr marL="20574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9pPr>
            </a:lstStyle>
            <a:p>
              <a:endParaRPr lang="en-CA"/>
            </a:p>
          </p:txBody>
        </p:sp>
        <p:sp>
          <p:nvSpPr>
            <p:cNvPr id="60425" name="AutoShape 30"/>
            <p:cNvSpPr>
              <a:spLocks noChangeArrowheads="1"/>
            </p:cNvSpPr>
            <p:nvPr/>
          </p:nvSpPr>
          <p:spPr bwMode="auto">
            <a:xfrm rot="6668847">
              <a:off x="4086226" y="3748089"/>
              <a:ext cx="231775" cy="231775"/>
            </a:xfrm>
            <a:prstGeom prst="rtTriangle">
              <a:avLst/>
            </a:prstGeom>
            <a:solidFill>
              <a:schemeClr val="accent2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1pPr>
              <a:lvl2pPr marL="742950" indent="-28575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2pPr>
              <a:lvl3pPr marL="11430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3pPr>
              <a:lvl4pPr marL="16002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4pPr>
              <a:lvl5pPr marL="20574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9pPr>
            </a:lstStyle>
            <a:p>
              <a:endParaRPr lang="en-CA"/>
            </a:p>
          </p:txBody>
        </p:sp>
        <p:sp>
          <p:nvSpPr>
            <p:cNvPr id="60426" name="AutoShape 31"/>
            <p:cNvSpPr>
              <a:spLocks noChangeArrowheads="1"/>
            </p:cNvSpPr>
            <p:nvPr/>
          </p:nvSpPr>
          <p:spPr bwMode="auto">
            <a:xfrm rot="-5786332">
              <a:off x="7232651" y="1690689"/>
              <a:ext cx="231775" cy="231775"/>
            </a:xfrm>
            <a:prstGeom prst="rtTriangle">
              <a:avLst/>
            </a:prstGeom>
            <a:solidFill>
              <a:schemeClr val="accent2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1pPr>
              <a:lvl2pPr marL="742950" indent="-28575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2pPr>
              <a:lvl3pPr marL="11430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3pPr>
              <a:lvl4pPr marL="16002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4pPr>
              <a:lvl5pPr marL="20574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9pPr>
            </a:lstStyle>
            <a:p>
              <a:endParaRPr lang="en-CA"/>
            </a:p>
          </p:txBody>
        </p:sp>
        <p:sp>
          <p:nvSpPr>
            <p:cNvPr id="60427" name="AutoShape 32"/>
            <p:cNvSpPr>
              <a:spLocks noChangeArrowheads="1"/>
            </p:cNvSpPr>
            <p:nvPr/>
          </p:nvSpPr>
          <p:spPr bwMode="auto">
            <a:xfrm rot="-2364932">
              <a:off x="7981951" y="3024189"/>
              <a:ext cx="231775" cy="231775"/>
            </a:xfrm>
            <a:prstGeom prst="rtTriangle">
              <a:avLst/>
            </a:prstGeom>
            <a:solidFill>
              <a:schemeClr val="accent2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1pPr>
              <a:lvl2pPr marL="742950" indent="-28575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2pPr>
              <a:lvl3pPr marL="11430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3pPr>
              <a:lvl4pPr marL="16002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4pPr>
              <a:lvl5pPr marL="20574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9pPr>
            </a:lstStyle>
            <a:p>
              <a:endParaRPr lang="en-CA"/>
            </a:p>
          </p:txBody>
        </p:sp>
        <p:sp>
          <p:nvSpPr>
            <p:cNvPr id="60428" name="AutoShape 33"/>
            <p:cNvSpPr>
              <a:spLocks noChangeArrowheads="1"/>
            </p:cNvSpPr>
            <p:nvPr/>
          </p:nvSpPr>
          <p:spPr bwMode="auto">
            <a:xfrm rot="281921">
              <a:off x="7537451" y="4471989"/>
              <a:ext cx="231775" cy="231775"/>
            </a:xfrm>
            <a:prstGeom prst="rtTriangle">
              <a:avLst/>
            </a:prstGeom>
            <a:solidFill>
              <a:schemeClr val="accent2"/>
            </a:solidFill>
            <a:ln w="63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1pPr>
              <a:lvl2pPr marL="742950" indent="-28575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2pPr>
              <a:lvl3pPr marL="11430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3pPr>
              <a:lvl4pPr marL="16002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4pPr>
              <a:lvl5pPr marL="2057400" indent="-228600" algn="ctr"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Arial Narrow" panose="020B0606020202030204" pitchFamily="34" charset="0"/>
                </a:defRPr>
              </a:lvl9pPr>
            </a:lstStyle>
            <a:p>
              <a:endParaRPr lang="en-CA"/>
            </a:p>
          </p:txBody>
        </p:sp>
        <p:grpSp>
          <p:nvGrpSpPr>
            <p:cNvPr id="60430" name="Group 41"/>
            <p:cNvGrpSpPr>
              <a:grpSpLocks/>
            </p:cNvGrpSpPr>
            <p:nvPr/>
          </p:nvGrpSpPr>
          <p:grpSpPr bwMode="auto">
            <a:xfrm>
              <a:off x="5257801" y="1128713"/>
              <a:ext cx="3724275" cy="411162"/>
              <a:chOff x="2072" y="1674"/>
              <a:chExt cx="1610" cy="259"/>
            </a:xfrm>
          </p:grpSpPr>
          <p:sp>
            <p:nvSpPr>
              <p:cNvPr id="60446" name="Rectangle 42"/>
              <p:cNvSpPr>
                <a:spLocks noChangeArrowheads="1"/>
              </p:cNvSpPr>
              <p:nvPr/>
            </p:nvSpPr>
            <p:spPr bwMode="auto">
              <a:xfrm>
                <a:off x="2316" y="1674"/>
                <a:ext cx="1095" cy="259"/>
              </a:xfrm>
              <a:prstGeom prst="rect">
                <a:avLst/>
              </a:prstGeom>
              <a:solidFill>
                <a:schemeClr val="tx1">
                  <a:alpha val="76862"/>
                </a:schemeClr>
              </a:solidFill>
              <a:ln w="127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US" sz="3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447" name="Text Box 43"/>
              <p:cNvSpPr txBox="1">
                <a:spLocks noChangeArrowheads="1"/>
              </p:cNvSpPr>
              <p:nvPr/>
            </p:nvSpPr>
            <p:spPr bwMode="auto">
              <a:xfrm>
                <a:off x="2072" y="1680"/>
                <a:ext cx="161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accent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r>
                  <a:rPr lang="en-US" sz="1800" b="1">
                    <a:solidFill>
                      <a:schemeClr val="accent2"/>
                    </a:solidFill>
                  </a:rPr>
                  <a:t>1.0</a:t>
                </a:r>
                <a:r>
                  <a:rPr lang="en-US" b="1">
                    <a:solidFill>
                      <a:schemeClr val="accent2"/>
                    </a:solidFill>
                  </a:rPr>
                  <a:t> </a:t>
                </a:r>
                <a:r>
                  <a:rPr lang="en-US" b="1"/>
                  <a:t>Gather Project Information</a:t>
                </a:r>
              </a:p>
            </p:txBody>
          </p:sp>
        </p:grpSp>
        <p:grpSp>
          <p:nvGrpSpPr>
            <p:cNvPr id="60431" name="Group 45"/>
            <p:cNvGrpSpPr>
              <a:grpSpLocks/>
            </p:cNvGrpSpPr>
            <p:nvPr/>
          </p:nvGrpSpPr>
          <p:grpSpPr bwMode="auto">
            <a:xfrm>
              <a:off x="2362201" y="2043113"/>
              <a:ext cx="3724275" cy="411162"/>
              <a:chOff x="2072" y="1674"/>
              <a:chExt cx="1610" cy="259"/>
            </a:xfrm>
          </p:grpSpPr>
          <p:sp>
            <p:nvSpPr>
              <p:cNvPr id="60444" name="Rectangle 46"/>
              <p:cNvSpPr>
                <a:spLocks noChangeArrowheads="1"/>
              </p:cNvSpPr>
              <p:nvPr/>
            </p:nvSpPr>
            <p:spPr bwMode="auto">
              <a:xfrm>
                <a:off x="2316" y="1674"/>
                <a:ext cx="1095" cy="259"/>
              </a:xfrm>
              <a:prstGeom prst="rect">
                <a:avLst/>
              </a:prstGeom>
              <a:solidFill>
                <a:schemeClr val="tx1">
                  <a:alpha val="76862"/>
                </a:schemeClr>
              </a:solidFill>
              <a:ln w="127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US" sz="3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445" name="Text Box 47"/>
              <p:cNvSpPr txBox="1">
                <a:spLocks noChangeArrowheads="1"/>
              </p:cNvSpPr>
              <p:nvPr/>
            </p:nvSpPr>
            <p:spPr bwMode="auto">
              <a:xfrm>
                <a:off x="2072" y="1680"/>
                <a:ext cx="161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accent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r>
                  <a:rPr lang="en-US" sz="1800" b="1">
                    <a:solidFill>
                      <a:schemeClr val="accent2"/>
                    </a:solidFill>
                  </a:rPr>
                  <a:t>7.0</a:t>
                </a:r>
                <a:r>
                  <a:rPr lang="en-US" b="1">
                    <a:solidFill>
                      <a:schemeClr val="accent2"/>
                    </a:solidFill>
                  </a:rPr>
                  <a:t> </a:t>
                </a:r>
                <a:r>
                  <a:rPr lang="en-US" b="1"/>
                  <a:t>Report on Design Assist</a:t>
                </a:r>
              </a:p>
            </p:txBody>
          </p:sp>
        </p:grpSp>
        <p:grpSp>
          <p:nvGrpSpPr>
            <p:cNvPr id="60432" name="Group 48"/>
            <p:cNvGrpSpPr>
              <a:grpSpLocks/>
            </p:cNvGrpSpPr>
            <p:nvPr/>
          </p:nvGrpSpPr>
          <p:grpSpPr bwMode="auto">
            <a:xfrm>
              <a:off x="2057401" y="3262313"/>
              <a:ext cx="3724275" cy="411162"/>
              <a:chOff x="2072" y="1674"/>
              <a:chExt cx="1610" cy="259"/>
            </a:xfrm>
          </p:grpSpPr>
          <p:sp>
            <p:nvSpPr>
              <p:cNvPr id="60442" name="Rectangle 49"/>
              <p:cNvSpPr>
                <a:spLocks noChangeArrowheads="1"/>
              </p:cNvSpPr>
              <p:nvPr/>
            </p:nvSpPr>
            <p:spPr bwMode="auto">
              <a:xfrm>
                <a:off x="2316" y="1674"/>
                <a:ext cx="1095" cy="259"/>
              </a:xfrm>
              <a:prstGeom prst="rect">
                <a:avLst/>
              </a:prstGeom>
              <a:solidFill>
                <a:schemeClr val="tx1">
                  <a:alpha val="76862"/>
                </a:schemeClr>
              </a:solidFill>
              <a:ln w="127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US" sz="3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443" name="Text Box 50"/>
              <p:cNvSpPr txBox="1">
                <a:spLocks noChangeArrowheads="1"/>
              </p:cNvSpPr>
              <p:nvPr/>
            </p:nvSpPr>
            <p:spPr bwMode="auto">
              <a:xfrm>
                <a:off x="2072" y="1680"/>
                <a:ext cx="161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accent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r>
                  <a:rPr lang="en-US" sz="1800" b="1">
                    <a:solidFill>
                      <a:schemeClr val="accent2"/>
                    </a:solidFill>
                  </a:rPr>
                  <a:t>6.0  </a:t>
                </a:r>
                <a:r>
                  <a:rPr lang="en-US" b="1"/>
                  <a:t>Topology (Design Layout)</a:t>
                </a:r>
              </a:p>
            </p:txBody>
          </p:sp>
        </p:grpSp>
        <p:grpSp>
          <p:nvGrpSpPr>
            <p:cNvPr id="60433" name="Group 51"/>
            <p:cNvGrpSpPr>
              <a:grpSpLocks/>
            </p:cNvGrpSpPr>
            <p:nvPr/>
          </p:nvGrpSpPr>
          <p:grpSpPr bwMode="auto">
            <a:xfrm>
              <a:off x="2514601" y="4481513"/>
              <a:ext cx="3724275" cy="411162"/>
              <a:chOff x="2072" y="1674"/>
              <a:chExt cx="1610" cy="259"/>
            </a:xfrm>
          </p:grpSpPr>
          <p:sp>
            <p:nvSpPr>
              <p:cNvPr id="60440" name="Rectangle 52"/>
              <p:cNvSpPr>
                <a:spLocks noChangeArrowheads="1"/>
              </p:cNvSpPr>
              <p:nvPr/>
            </p:nvSpPr>
            <p:spPr bwMode="auto">
              <a:xfrm>
                <a:off x="2316" y="1674"/>
                <a:ext cx="1095" cy="259"/>
              </a:xfrm>
              <a:prstGeom prst="rect">
                <a:avLst/>
              </a:prstGeom>
              <a:solidFill>
                <a:schemeClr val="tx1">
                  <a:alpha val="76862"/>
                </a:schemeClr>
              </a:solidFill>
              <a:ln w="127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US" sz="3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441" name="Text Box 53"/>
              <p:cNvSpPr txBox="1">
                <a:spLocks noChangeArrowheads="1"/>
              </p:cNvSpPr>
              <p:nvPr/>
            </p:nvSpPr>
            <p:spPr bwMode="auto">
              <a:xfrm>
                <a:off x="2072" y="1680"/>
                <a:ext cx="161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accent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r>
                  <a:rPr lang="en-US" sz="1800" b="1">
                    <a:solidFill>
                      <a:schemeClr val="accent2"/>
                    </a:solidFill>
                  </a:rPr>
                  <a:t>5.0</a:t>
                </a:r>
                <a:r>
                  <a:rPr lang="en-US" b="1">
                    <a:solidFill>
                      <a:schemeClr val="accent2"/>
                    </a:solidFill>
                  </a:rPr>
                  <a:t> </a:t>
                </a:r>
                <a:r>
                  <a:rPr lang="en-US" b="1"/>
                  <a:t>Energy Considerations</a:t>
                </a:r>
              </a:p>
            </p:txBody>
          </p:sp>
        </p:grpSp>
        <p:grpSp>
          <p:nvGrpSpPr>
            <p:cNvPr id="60434" name="Group 54"/>
            <p:cNvGrpSpPr>
              <a:grpSpLocks/>
            </p:cNvGrpSpPr>
            <p:nvPr/>
          </p:nvGrpSpPr>
          <p:grpSpPr bwMode="auto">
            <a:xfrm>
              <a:off x="5334001" y="5167313"/>
              <a:ext cx="3724275" cy="411162"/>
              <a:chOff x="2072" y="1674"/>
              <a:chExt cx="1610" cy="259"/>
            </a:xfrm>
          </p:grpSpPr>
          <p:sp>
            <p:nvSpPr>
              <p:cNvPr id="60438" name="Rectangle 55"/>
              <p:cNvSpPr>
                <a:spLocks noChangeArrowheads="1"/>
              </p:cNvSpPr>
              <p:nvPr/>
            </p:nvSpPr>
            <p:spPr bwMode="auto">
              <a:xfrm>
                <a:off x="2316" y="1674"/>
                <a:ext cx="1095" cy="259"/>
              </a:xfrm>
              <a:prstGeom prst="rect">
                <a:avLst/>
              </a:prstGeom>
              <a:solidFill>
                <a:schemeClr val="tx1">
                  <a:alpha val="76862"/>
                </a:schemeClr>
              </a:solidFill>
              <a:ln w="127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US" sz="3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439" name="Text Box 56"/>
              <p:cNvSpPr txBox="1">
                <a:spLocks noChangeArrowheads="1"/>
              </p:cNvSpPr>
              <p:nvPr/>
            </p:nvSpPr>
            <p:spPr bwMode="auto">
              <a:xfrm>
                <a:off x="2072" y="1680"/>
                <a:ext cx="161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accent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r>
                  <a:rPr lang="en-US" sz="1800" b="1">
                    <a:solidFill>
                      <a:schemeClr val="accent2"/>
                    </a:solidFill>
                  </a:rPr>
                  <a:t>4.0</a:t>
                </a:r>
                <a:r>
                  <a:rPr lang="en-US" b="1">
                    <a:solidFill>
                      <a:schemeClr val="accent2"/>
                    </a:solidFill>
                  </a:rPr>
                  <a:t> </a:t>
                </a:r>
                <a:r>
                  <a:rPr lang="en-US" b="1"/>
                  <a:t>3-D Layouts</a:t>
                </a:r>
              </a:p>
            </p:txBody>
          </p:sp>
        </p:grpSp>
        <p:grpSp>
          <p:nvGrpSpPr>
            <p:cNvPr id="60435" name="Group 57"/>
            <p:cNvGrpSpPr>
              <a:grpSpLocks/>
            </p:cNvGrpSpPr>
            <p:nvPr/>
          </p:nvGrpSpPr>
          <p:grpSpPr bwMode="auto">
            <a:xfrm>
              <a:off x="6943726" y="3795713"/>
              <a:ext cx="3724275" cy="411162"/>
              <a:chOff x="2072" y="1674"/>
              <a:chExt cx="1610" cy="259"/>
            </a:xfrm>
          </p:grpSpPr>
          <p:sp>
            <p:nvSpPr>
              <p:cNvPr id="60436" name="Rectangle 58"/>
              <p:cNvSpPr>
                <a:spLocks noChangeArrowheads="1"/>
              </p:cNvSpPr>
              <p:nvPr/>
            </p:nvSpPr>
            <p:spPr bwMode="auto">
              <a:xfrm>
                <a:off x="2316" y="1674"/>
                <a:ext cx="1095" cy="259"/>
              </a:xfrm>
              <a:prstGeom prst="rect">
                <a:avLst/>
              </a:prstGeom>
              <a:solidFill>
                <a:schemeClr val="tx1">
                  <a:alpha val="76862"/>
                </a:schemeClr>
              </a:solidFill>
              <a:ln w="127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endParaRPr lang="en-US" sz="3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437" name="Text Box 59"/>
              <p:cNvSpPr txBox="1">
                <a:spLocks noChangeArrowheads="1"/>
              </p:cNvSpPr>
              <p:nvPr/>
            </p:nvSpPr>
            <p:spPr bwMode="auto">
              <a:xfrm>
                <a:off x="2072" y="1680"/>
                <a:ext cx="161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accent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1pPr>
                <a:lvl2pPr marL="742950" indent="-28575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2pPr>
                <a:lvl3pPr marL="11430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3pPr>
                <a:lvl4pPr marL="16002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4pPr>
                <a:lvl5pPr marL="2057400" indent="-228600" algn="ctr"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r>
                  <a:rPr lang="en-US" sz="1800" b="1">
                    <a:solidFill>
                      <a:schemeClr val="accent2"/>
                    </a:solidFill>
                  </a:rPr>
                  <a:t>3.0</a:t>
                </a:r>
                <a:r>
                  <a:rPr lang="en-US" b="1">
                    <a:solidFill>
                      <a:schemeClr val="accent2"/>
                    </a:solidFill>
                  </a:rPr>
                  <a:t> </a:t>
                </a:r>
                <a:r>
                  <a:rPr lang="en-US" b="1"/>
                  <a:t>Equipment Selection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142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301875" y="2593976"/>
            <a:ext cx="7437438" cy="7588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2800" dirty="0">
                <a:solidFill>
                  <a:schemeClr val="accent6">
                    <a:lumMod val="75000"/>
                  </a:schemeClr>
                </a:solidFill>
              </a:rPr>
              <a:t>Chiller Plant Automation – </a:t>
            </a:r>
            <a:br>
              <a:rPr lang="en-US" altLang="en-US" sz="28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altLang="en-US" sz="2800" dirty="0">
                <a:solidFill>
                  <a:schemeClr val="accent6">
                    <a:lumMod val="75000"/>
                  </a:schemeClr>
                </a:solidFill>
              </a:rPr>
              <a:t>Factory Service Plan</a:t>
            </a:r>
            <a:br>
              <a:rPr lang="en-US" altLang="en-US" sz="28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altLang="en-US" sz="2800" dirty="0">
                <a:solidFill>
                  <a:srgbClr val="C00000"/>
                </a:solidFill>
              </a:rPr>
              <a:t/>
            </a:r>
            <a:br>
              <a:rPr lang="en-US" altLang="en-US" sz="2800" dirty="0">
                <a:solidFill>
                  <a:srgbClr val="C00000"/>
                </a:solidFill>
              </a:rPr>
            </a:br>
            <a:r>
              <a:rPr lang="en-US" altLang="en-US" sz="4000" dirty="0">
                <a:solidFill>
                  <a:srgbClr val="C00000"/>
                </a:solidFill>
              </a:rPr>
              <a:t>Its Your Future</a:t>
            </a:r>
          </a:p>
        </p:txBody>
      </p:sp>
    </p:spTree>
    <p:extLst>
      <p:ext uri="{BB962C8B-B14F-4D97-AF65-F5344CB8AC3E}">
        <p14:creationId xmlns:p14="http://schemas.microsoft.com/office/powerpoint/2010/main" val="30366655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4294967295"/>
          </p:nvPr>
        </p:nvSpPr>
        <p:spPr>
          <a:xfrm>
            <a:off x="1922464" y="2014538"/>
            <a:ext cx="5614987" cy="4525962"/>
          </a:xfrm>
        </p:spPr>
        <p:txBody>
          <a:bodyPr/>
          <a:lstStyle/>
          <a:p>
            <a:pPr marL="571500" lvl="2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The site operators cannot on their own, determine the right service requirements for their IPC; they require factory support to define the right “after warranty” service that they expect and deserve</a:t>
            </a:r>
          </a:p>
          <a:p>
            <a:pPr marL="571500" lvl="2" indent="-285750" eaLnBrk="1" hangingPunct="1">
              <a:buFont typeface="Wingdings" panose="05000000000000000000" pitchFamily="2" charset="2"/>
              <a:buChar char="Ø"/>
              <a:defRPr/>
            </a:pPr>
            <a:endParaRPr lang="en-US" dirty="0"/>
          </a:p>
          <a:p>
            <a:pPr marL="571500" lvl="2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The degree of sophistication in an IPC requires that Armstrong stay directly involved with the ongoing service</a:t>
            </a:r>
          </a:p>
          <a:p>
            <a:pPr marL="571500" lvl="2" indent="-285750" eaLnBrk="1" hangingPunct="1">
              <a:buFont typeface="Wingdings" panose="05000000000000000000" pitchFamily="2" charset="2"/>
              <a:buChar char="Ø"/>
              <a:defRPr/>
            </a:pPr>
            <a:endParaRPr lang="en-US" dirty="0"/>
          </a:p>
          <a:p>
            <a:pPr marL="571500" lvl="2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New service programs will be offered for Armstrong’s new equipment lines with embedded intelligence</a:t>
            </a:r>
          </a:p>
          <a:p>
            <a:pPr marL="571500" lvl="2" indent="-285750" eaLnBrk="1" hangingPunct="1">
              <a:buFont typeface="Wingdings" panose="05000000000000000000" pitchFamily="2" charset="2"/>
              <a:buChar char="§"/>
              <a:defRPr/>
            </a:pPr>
            <a:endParaRPr lang="en-US" sz="1400" dirty="0"/>
          </a:p>
          <a:p>
            <a:pPr marL="285750" lvl="2" indent="0" eaLnBrk="1" hangingPunct="1">
              <a:buNone/>
              <a:defRPr/>
            </a:pPr>
            <a:endParaRPr lang="en-US" sz="1400" dirty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526" y="2214563"/>
            <a:ext cx="2466975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2178051" y="1436688"/>
            <a:ext cx="34067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C00000"/>
                </a:solidFill>
              </a:rPr>
              <a:t>Why </a:t>
            </a:r>
            <a:r>
              <a:rPr lang="en-US" altLang="en-US" b="1" dirty="0" smtClean="0">
                <a:solidFill>
                  <a:srgbClr val="C00000"/>
                </a:solidFill>
              </a:rPr>
              <a:t>pick the </a:t>
            </a:r>
            <a:r>
              <a:rPr lang="en-US" altLang="en-US" b="1" dirty="0">
                <a:solidFill>
                  <a:srgbClr val="C00000"/>
                </a:solidFill>
              </a:rPr>
              <a:t>IPC 11550?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846263" y="696914"/>
            <a:ext cx="8196262" cy="8350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E1A0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E1A0D"/>
                </a:solidFill>
                <a:latin typeface="Lucida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E1A0D"/>
                </a:solidFill>
                <a:latin typeface="Lucida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E1A0D"/>
                </a:solidFill>
                <a:latin typeface="Lucida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E1A0D"/>
                </a:solidFill>
                <a:latin typeface="Lucida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E1A0D"/>
                </a:solidFill>
                <a:latin typeface="Lucida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E1A0D"/>
                </a:solidFill>
                <a:latin typeface="Lucida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E1A0D"/>
                </a:solidFill>
                <a:latin typeface="Lucida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E1A0D"/>
                </a:solidFill>
                <a:latin typeface="Lucida Sans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kern="0"/>
              <a:t>Factory Service Plan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1648081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Factory Service Plan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846263" y="1531938"/>
            <a:ext cx="4779962" cy="4525962"/>
          </a:xfrm>
        </p:spPr>
        <p:txBody>
          <a:bodyPr/>
          <a:lstStyle/>
          <a:p>
            <a:pPr marL="228600" indent="-228600" eaLnBrk="1" hangingPunct="1">
              <a:buNone/>
            </a:pPr>
            <a:r>
              <a:rPr lang="en-US" altLang="en-US" sz="1400"/>
              <a:t> </a:t>
            </a:r>
            <a:endParaRPr lang="en-US" altLang="en-US" sz="1600">
              <a:solidFill>
                <a:srgbClr val="777777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157413" y="1911351"/>
          <a:ext cx="7658100" cy="4756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453"/>
                <a:gridCol w="986620"/>
                <a:gridCol w="2125027"/>
              </a:tblGrid>
              <a:tr h="579103">
                <a:tc>
                  <a:txBody>
                    <a:bodyPr/>
                    <a:lstStyle/>
                    <a:p>
                      <a:r>
                        <a:rPr lang="en-CA" sz="1800" dirty="0" smtClean="0">
                          <a:solidFill>
                            <a:srgbClr val="0070C0"/>
                          </a:solidFill>
                        </a:rPr>
                        <a:t>Factory Service Plan</a:t>
                      </a:r>
                      <a:endParaRPr lang="en-CA" sz="1800" dirty="0">
                        <a:solidFill>
                          <a:srgbClr val="0070C0"/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algn="ctr"/>
                      <a:endParaRPr lang="en-CA" sz="1600" dirty="0">
                        <a:solidFill>
                          <a:srgbClr val="C00000"/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800" b="1" dirty="0" smtClean="0">
                          <a:solidFill>
                            <a:srgbClr val="0070C0"/>
                          </a:solidFill>
                        </a:rPr>
                        <a:t>Frequency</a:t>
                      </a:r>
                      <a:endParaRPr lang="en-CA" sz="1800" b="1" dirty="0">
                        <a:solidFill>
                          <a:srgbClr val="0070C0"/>
                        </a:solidFill>
                      </a:endParaRPr>
                    </a:p>
                  </a:txBody>
                  <a:tcPr marL="91456" marR="91456" marT="45704" marB="45704"/>
                </a:tc>
              </a:tr>
              <a:tr h="457453">
                <a:tc>
                  <a:txBody>
                    <a:bodyPr/>
                    <a:lstStyle/>
                    <a:p>
                      <a:r>
                        <a:rPr lang="en-CA" sz="1400" dirty="0" smtClean="0"/>
                        <a:t>Inspection - Panel</a:t>
                      </a:r>
                      <a:r>
                        <a:rPr lang="en-CA" sz="1400" baseline="0" dirty="0" smtClean="0"/>
                        <a:t> and sensors</a:t>
                      </a:r>
                      <a:endParaRPr lang="en-CA" sz="1400" dirty="0"/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CA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CA" sz="1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Every Inspection</a:t>
                      </a:r>
                      <a:endParaRPr lang="en-C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</a:tr>
              <a:tr h="365962">
                <a:tc>
                  <a:txBody>
                    <a:bodyPr/>
                    <a:lstStyle/>
                    <a:p>
                      <a:r>
                        <a:rPr lang="en-CA" sz="1400" dirty="0" smtClean="0"/>
                        <a:t>Assessment</a:t>
                      </a:r>
                      <a:r>
                        <a:rPr lang="en-CA" sz="1400" baseline="0" dirty="0" smtClean="0"/>
                        <a:t> of alarm history</a:t>
                      </a:r>
                      <a:endParaRPr lang="en-CA" sz="1400" dirty="0"/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CA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CA" sz="1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140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Every Inspection</a:t>
                      </a:r>
                      <a:endParaRPr lang="en-C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</a:tr>
              <a:tr h="365962">
                <a:tc>
                  <a:txBody>
                    <a:bodyPr/>
                    <a:lstStyle/>
                    <a:p>
                      <a:r>
                        <a:rPr lang="en-CA" sz="1400" dirty="0" smtClean="0"/>
                        <a:t>Review of operating conditions and parameters</a:t>
                      </a:r>
                      <a:endParaRPr lang="en-CA" sz="1400" dirty="0"/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CA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CA" sz="1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140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Every Inspection</a:t>
                      </a:r>
                      <a:endParaRPr lang="en-C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</a:tr>
              <a:tr h="518142">
                <a:tc>
                  <a:txBody>
                    <a:bodyPr/>
                    <a:lstStyle/>
                    <a:p>
                      <a:r>
                        <a:rPr lang="en-CA" sz="1400" dirty="0" smtClean="0"/>
                        <a:t>Exploration of any issues identified by on-site staff</a:t>
                      </a:r>
                      <a:endParaRPr lang="en-CA" sz="1400" dirty="0"/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CA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CA" sz="1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140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Every Inspection</a:t>
                      </a:r>
                      <a:endParaRPr lang="en-C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</a:tr>
              <a:tr h="365962">
                <a:tc>
                  <a:txBody>
                    <a:bodyPr/>
                    <a:lstStyle/>
                    <a:p>
                      <a:r>
                        <a:rPr lang="en-CA" sz="1400" baseline="0" dirty="0" smtClean="0"/>
                        <a:t>Back-up historical logs, alarms &amp; Parameters</a:t>
                      </a:r>
                      <a:endParaRPr lang="en-CA" sz="1400" dirty="0"/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CA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CA" sz="1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Every Inspection</a:t>
                      </a:r>
                      <a:endParaRPr lang="en-C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</a:tr>
              <a:tr h="365962">
                <a:tc>
                  <a:txBody>
                    <a:bodyPr/>
                    <a:lstStyle/>
                    <a:p>
                      <a:r>
                        <a:rPr lang="en-CA" sz="1400" dirty="0" smtClean="0"/>
                        <a:t>Install Service Packs</a:t>
                      </a:r>
                      <a:endParaRPr lang="en-CA" sz="1400" dirty="0"/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CA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CA" sz="1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Annual or as released</a:t>
                      </a:r>
                      <a:endParaRPr lang="en-C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</a:tr>
              <a:tr h="365962">
                <a:tc>
                  <a:txBody>
                    <a:bodyPr/>
                    <a:lstStyle/>
                    <a:p>
                      <a:r>
                        <a:rPr lang="en-CA" sz="1400" dirty="0" smtClean="0"/>
                        <a:t>Summary</a:t>
                      </a:r>
                      <a:r>
                        <a:rPr lang="en-CA" sz="1400" baseline="0" dirty="0" smtClean="0"/>
                        <a:t> Report of Visit</a:t>
                      </a:r>
                      <a:endParaRPr lang="en-CA" sz="1400" dirty="0"/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CA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CA" sz="1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Every Inspection</a:t>
                      </a:r>
                      <a:endParaRPr lang="en-C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</a:tr>
              <a:tr h="457453">
                <a:tc>
                  <a:txBody>
                    <a:bodyPr/>
                    <a:lstStyle/>
                    <a:p>
                      <a:r>
                        <a:rPr lang="en-CA" sz="1400" dirty="0" smtClean="0"/>
                        <a:t>On-site Training</a:t>
                      </a:r>
                      <a:endParaRPr lang="en-CA" sz="1400" dirty="0"/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CA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CA" sz="1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Annual</a:t>
                      </a:r>
                      <a:endParaRPr lang="en-C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</a:tr>
              <a:tr h="457093">
                <a:tc>
                  <a:txBody>
                    <a:bodyPr/>
                    <a:lstStyle/>
                    <a:p>
                      <a:r>
                        <a:rPr lang="en-CA" sz="1400" dirty="0" smtClean="0"/>
                        <a:t>Preferred Service Rate</a:t>
                      </a:r>
                      <a:endParaRPr lang="en-CA" sz="1400" dirty="0"/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CA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CA" sz="1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Ongoing</a:t>
                      </a:r>
                      <a:endParaRPr lang="en-C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</a:tr>
              <a:tr h="457093">
                <a:tc>
                  <a:txBody>
                    <a:bodyPr/>
                    <a:lstStyle/>
                    <a:p>
                      <a:r>
                        <a:rPr lang="en-CA" sz="1400" dirty="0" smtClean="0"/>
                        <a:t>Priority Response</a:t>
                      </a:r>
                      <a:endParaRPr lang="en-CA" sz="1400" dirty="0"/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CA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CA" sz="18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CA" sz="1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Ongoing</a:t>
                      </a:r>
                      <a:endParaRPr lang="en-CA" sz="14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1456" marR="91456" marT="45704" marB="45704"/>
                </a:tc>
              </a:tr>
            </a:tbl>
          </a:graphicData>
        </a:graphic>
      </p:graphicFrame>
      <p:sp>
        <p:nvSpPr>
          <p:cNvPr id="9270" name="Rectangle 7"/>
          <p:cNvSpPr>
            <a:spLocks noChangeArrowheads="1"/>
          </p:cNvSpPr>
          <p:nvPr/>
        </p:nvSpPr>
        <p:spPr bwMode="auto">
          <a:xfrm>
            <a:off x="2178050" y="1436688"/>
            <a:ext cx="3544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C00000"/>
                </a:solidFill>
              </a:rPr>
              <a:t>Key Aspects of the Offer</a:t>
            </a:r>
            <a:endParaRPr lang="en-CA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23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Factory Service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CA" dirty="0" smtClean="0"/>
              <a:t> 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-CA" dirty="0" smtClean="0"/>
              <a:t> Travel and on-site consumables are included in fixed price</a:t>
            </a:r>
          </a:p>
          <a:p>
            <a:pPr marL="0" indent="0">
              <a:buNone/>
              <a:defRPr/>
            </a:pPr>
            <a:endParaRPr lang="en-CA" dirty="0" smtClean="0"/>
          </a:p>
          <a:p>
            <a:pPr marL="0" indent="0">
              <a:buNone/>
              <a:defRPr/>
            </a:pPr>
            <a:r>
              <a:rPr lang="en-CA" dirty="0" smtClean="0"/>
              <a:t>Flexible Options for the Customer:</a:t>
            </a:r>
          </a:p>
          <a:p>
            <a:pPr lvl="1">
              <a:buFont typeface="Wingdings" panose="05000000000000000000" pitchFamily="2" charset="2"/>
              <a:buChar char="q"/>
              <a:defRPr/>
            </a:pPr>
            <a:r>
              <a:rPr lang="en-CA" dirty="0" smtClean="0"/>
              <a:t> Length of agreement from 1 – 5 years</a:t>
            </a:r>
          </a:p>
          <a:p>
            <a:pPr lvl="1">
              <a:buFont typeface="Wingdings" panose="05000000000000000000" pitchFamily="2" charset="2"/>
              <a:buChar char="q"/>
              <a:defRPr/>
            </a:pPr>
            <a:r>
              <a:rPr lang="en-CA" dirty="0" smtClean="0"/>
              <a:t> Frequency of visit </a:t>
            </a:r>
            <a:br>
              <a:rPr lang="en-CA" dirty="0" smtClean="0"/>
            </a:br>
            <a:r>
              <a:rPr lang="en-CA" dirty="0" smtClean="0"/>
              <a:t>(standard offer is quarterly or semi-annually)</a:t>
            </a:r>
          </a:p>
          <a:p>
            <a:pPr lvl="1">
              <a:buFont typeface="Wingdings" panose="05000000000000000000" pitchFamily="2" charset="2"/>
              <a:buChar char="q"/>
              <a:defRPr/>
            </a:pPr>
            <a:r>
              <a:rPr lang="en-CA" dirty="0" smtClean="0"/>
              <a:t> Can pick an advance start date</a:t>
            </a:r>
          </a:p>
          <a:p>
            <a:pPr marL="0" indent="0">
              <a:buNone/>
              <a:defRPr/>
            </a:pPr>
            <a:endParaRPr lang="en-CA" dirty="0"/>
          </a:p>
          <a:p>
            <a:pPr marL="0" indent="0">
              <a:buNone/>
              <a:defRPr/>
            </a:pPr>
            <a:r>
              <a:rPr lang="en-CA" dirty="0" smtClean="0"/>
              <a:t>Not included: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CA" sz="2000" dirty="0"/>
              <a:t>Repair or replacement of physical components</a:t>
            </a:r>
          </a:p>
          <a:p>
            <a:pPr lvl="1">
              <a:buFont typeface="Wingdings" panose="05000000000000000000" pitchFamily="2" charset="2"/>
              <a:buChar char="§"/>
              <a:defRPr/>
            </a:pPr>
            <a:r>
              <a:rPr lang="en-CA" sz="2000" dirty="0"/>
              <a:t>IPC Program changes to logic or sequence</a:t>
            </a:r>
          </a:p>
          <a:p>
            <a:pPr>
              <a:defRPr/>
            </a:pPr>
            <a:endParaRPr lang="en-CA" dirty="0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2178050" y="1436688"/>
            <a:ext cx="35385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1pPr>
            <a:lvl2pPr marL="742950" indent="-28575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2pPr>
            <a:lvl3pPr marL="11430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3pPr>
            <a:lvl4pPr marL="16002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4pPr>
            <a:lvl5pPr marL="2057400" indent="-228600"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C1C1C"/>
                </a:solidFill>
                <a:latin typeface="Lucida Sans" panose="020B0602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C00000"/>
                </a:solidFill>
              </a:rPr>
              <a:t>What Else is In the Offer?</a:t>
            </a:r>
            <a:endParaRPr lang="en-CA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48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Default Design">
  <a:themeElements>
    <a:clrScheme name="2_Default Design 14">
      <a:dk1>
        <a:srgbClr val="000000"/>
      </a:dk1>
      <a:lt1>
        <a:srgbClr val="FFFFFF"/>
      </a:lt1>
      <a:dk2>
        <a:srgbClr val="D7252D"/>
      </a:dk2>
      <a:lt2>
        <a:srgbClr val="B2B2B2"/>
      </a:lt2>
      <a:accent1>
        <a:srgbClr val="E1E3E5"/>
      </a:accent1>
      <a:accent2>
        <a:srgbClr val="00A5DF"/>
      </a:accent2>
      <a:accent3>
        <a:srgbClr val="FFFFFF"/>
      </a:accent3>
      <a:accent4>
        <a:srgbClr val="000000"/>
      </a:accent4>
      <a:accent5>
        <a:srgbClr val="EEEFF0"/>
      </a:accent5>
      <a:accent6>
        <a:srgbClr val="0095CA"/>
      </a:accent6>
      <a:hlink>
        <a:srgbClr val="D7252D"/>
      </a:hlink>
      <a:folHlink>
        <a:srgbClr val="E16F59"/>
      </a:folHlink>
    </a:clrScheme>
    <a:fontScheme name="2_Default Design">
      <a:majorFont>
        <a:latin typeface="Lucida Sans"/>
        <a:ea typeface="ＭＳ Ｐゴシック"/>
        <a:cs typeface="Arial"/>
      </a:majorFont>
      <a:minorFont>
        <a:latin typeface="Lucida Sans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85000"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rgbClr val="1C1C1C"/>
            </a:solidFill>
            <a:effectLst/>
            <a:latin typeface="Lucida Sans" charset="0"/>
            <a:ea typeface="ＭＳ Ｐゴシック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85000"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rgbClr val="1C1C1C"/>
            </a:solidFill>
            <a:effectLst/>
            <a:latin typeface="Lucida Sans" charset="0"/>
            <a:ea typeface="ＭＳ Ｐゴシック" charset="0"/>
            <a:cs typeface="Arial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3">
        <a:dk1>
          <a:srgbClr val="000000"/>
        </a:dk1>
        <a:lt1>
          <a:srgbClr val="FFFFFF"/>
        </a:lt1>
        <a:dk2>
          <a:srgbClr val="ED174F"/>
        </a:dk2>
        <a:lt2>
          <a:srgbClr val="808080"/>
        </a:lt2>
        <a:accent1>
          <a:srgbClr val="E1E3E5"/>
        </a:accent1>
        <a:accent2>
          <a:srgbClr val="005DAB"/>
        </a:accent2>
        <a:accent3>
          <a:srgbClr val="FFFFFF"/>
        </a:accent3>
        <a:accent4>
          <a:srgbClr val="000000"/>
        </a:accent4>
        <a:accent5>
          <a:srgbClr val="EEEFF0"/>
        </a:accent5>
        <a:accent6>
          <a:srgbClr val="00539B"/>
        </a:accent6>
        <a:hlink>
          <a:srgbClr val="ED174F"/>
        </a:hlink>
        <a:folHlink>
          <a:srgbClr val="F2717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4">
        <a:dk1>
          <a:srgbClr val="000000"/>
        </a:dk1>
        <a:lt1>
          <a:srgbClr val="FFFFFF"/>
        </a:lt1>
        <a:dk2>
          <a:srgbClr val="D7252D"/>
        </a:dk2>
        <a:lt2>
          <a:srgbClr val="B2B2B2"/>
        </a:lt2>
        <a:accent1>
          <a:srgbClr val="E1E3E5"/>
        </a:accent1>
        <a:accent2>
          <a:srgbClr val="00A5DF"/>
        </a:accent2>
        <a:accent3>
          <a:srgbClr val="FFFFFF"/>
        </a:accent3>
        <a:accent4>
          <a:srgbClr val="000000"/>
        </a:accent4>
        <a:accent5>
          <a:srgbClr val="EEEFF0"/>
        </a:accent5>
        <a:accent6>
          <a:srgbClr val="0095CA"/>
        </a:accent6>
        <a:hlink>
          <a:srgbClr val="D7252D"/>
        </a:hlink>
        <a:folHlink>
          <a:srgbClr val="E16F5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Default Design">
  <a:themeElements>
    <a:clrScheme name="2_Default Design 14">
      <a:dk1>
        <a:srgbClr val="000000"/>
      </a:dk1>
      <a:lt1>
        <a:srgbClr val="FFFFFF"/>
      </a:lt1>
      <a:dk2>
        <a:srgbClr val="D7252D"/>
      </a:dk2>
      <a:lt2>
        <a:srgbClr val="B2B2B2"/>
      </a:lt2>
      <a:accent1>
        <a:srgbClr val="E1E3E5"/>
      </a:accent1>
      <a:accent2>
        <a:srgbClr val="00A5DF"/>
      </a:accent2>
      <a:accent3>
        <a:srgbClr val="FFFFFF"/>
      </a:accent3>
      <a:accent4>
        <a:srgbClr val="000000"/>
      </a:accent4>
      <a:accent5>
        <a:srgbClr val="EEEFF0"/>
      </a:accent5>
      <a:accent6>
        <a:srgbClr val="0095CA"/>
      </a:accent6>
      <a:hlink>
        <a:srgbClr val="D7252D"/>
      </a:hlink>
      <a:folHlink>
        <a:srgbClr val="E16F59"/>
      </a:folHlink>
    </a:clrScheme>
    <a:fontScheme name="2_Default Design">
      <a:majorFont>
        <a:latin typeface="Lucida Sans"/>
        <a:ea typeface="ＭＳ Ｐゴシック"/>
        <a:cs typeface="Arial"/>
      </a:majorFont>
      <a:minorFont>
        <a:latin typeface="Lucida Sans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85000"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rgbClr val="1C1C1C"/>
            </a:solidFill>
            <a:effectLst/>
            <a:latin typeface="Lucida Sans" charset="0"/>
            <a:ea typeface="ＭＳ Ｐゴシック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85000"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rgbClr val="1C1C1C"/>
            </a:solidFill>
            <a:effectLst/>
            <a:latin typeface="Lucida Sans" charset="0"/>
            <a:ea typeface="ＭＳ Ｐゴシック" charset="0"/>
            <a:cs typeface="Arial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3">
        <a:dk1>
          <a:srgbClr val="000000"/>
        </a:dk1>
        <a:lt1>
          <a:srgbClr val="FFFFFF"/>
        </a:lt1>
        <a:dk2>
          <a:srgbClr val="ED174F"/>
        </a:dk2>
        <a:lt2>
          <a:srgbClr val="808080"/>
        </a:lt2>
        <a:accent1>
          <a:srgbClr val="E1E3E5"/>
        </a:accent1>
        <a:accent2>
          <a:srgbClr val="005DAB"/>
        </a:accent2>
        <a:accent3>
          <a:srgbClr val="FFFFFF"/>
        </a:accent3>
        <a:accent4>
          <a:srgbClr val="000000"/>
        </a:accent4>
        <a:accent5>
          <a:srgbClr val="EEEFF0"/>
        </a:accent5>
        <a:accent6>
          <a:srgbClr val="00539B"/>
        </a:accent6>
        <a:hlink>
          <a:srgbClr val="ED174F"/>
        </a:hlink>
        <a:folHlink>
          <a:srgbClr val="F2717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4">
        <a:dk1>
          <a:srgbClr val="000000"/>
        </a:dk1>
        <a:lt1>
          <a:srgbClr val="FFFFFF"/>
        </a:lt1>
        <a:dk2>
          <a:srgbClr val="D7252D"/>
        </a:dk2>
        <a:lt2>
          <a:srgbClr val="B2B2B2"/>
        </a:lt2>
        <a:accent1>
          <a:srgbClr val="E1E3E5"/>
        </a:accent1>
        <a:accent2>
          <a:srgbClr val="00A5DF"/>
        </a:accent2>
        <a:accent3>
          <a:srgbClr val="FFFFFF"/>
        </a:accent3>
        <a:accent4>
          <a:srgbClr val="000000"/>
        </a:accent4>
        <a:accent5>
          <a:srgbClr val="EEEFF0"/>
        </a:accent5>
        <a:accent6>
          <a:srgbClr val="0095CA"/>
        </a:accent6>
        <a:hlink>
          <a:srgbClr val="D7252D"/>
        </a:hlink>
        <a:folHlink>
          <a:srgbClr val="E16F5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1135</Words>
  <Application>Microsoft Office PowerPoint</Application>
  <PresentationFormat>Widescreen</PresentationFormat>
  <Paragraphs>305</Paragraphs>
  <Slides>27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0" baseType="lpstr">
      <vt:lpstr>MS PGothic</vt:lpstr>
      <vt:lpstr>MS PGothic</vt:lpstr>
      <vt:lpstr>Arial</vt:lpstr>
      <vt:lpstr>Arial Black</vt:lpstr>
      <vt:lpstr>Arial Narrow</vt:lpstr>
      <vt:lpstr>Calibri</vt:lpstr>
      <vt:lpstr>Lucida Sans</vt:lpstr>
      <vt:lpstr>Times New Roman</vt:lpstr>
      <vt:lpstr>Webdings</vt:lpstr>
      <vt:lpstr>Wingdings</vt:lpstr>
      <vt:lpstr>5_Default Design</vt:lpstr>
      <vt:lpstr>6_Default Design</vt:lpstr>
      <vt:lpstr>Slide</vt:lpstr>
      <vt:lpstr>Building Services – Fee Based Services</vt:lpstr>
      <vt:lpstr>What is Design Assist?</vt:lpstr>
      <vt:lpstr>PowerPoint Presentation</vt:lpstr>
      <vt:lpstr>PowerPoint Presentation</vt:lpstr>
      <vt:lpstr>Design Assist Lifecycle</vt:lpstr>
      <vt:lpstr>Chiller Plant Automation –  Factory Service Plan  Its Your Future</vt:lpstr>
      <vt:lpstr>PowerPoint Presentation</vt:lpstr>
      <vt:lpstr>Factory Service Plan</vt:lpstr>
      <vt:lpstr>Factory Service Plan</vt:lpstr>
      <vt:lpstr>Factory Service Plan</vt:lpstr>
      <vt:lpstr>Factory Service Plan</vt:lpstr>
      <vt:lpstr>Factory Service</vt:lpstr>
      <vt:lpstr>Factory Service Plan</vt:lpstr>
      <vt:lpstr>PowerPoint Presentation</vt:lpstr>
      <vt:lpstr>ECO*PULSETM  HVAC Health Service What is it and what does it deliver?</vt:lpstr>
      <vt:lpstr>ECO*PULSETM   Valuation of an “intangible”</vt:lpstr>
      <vt:lpstr>ECO*PULSETM  HVAC Health Service Why customers are interested?</vt:lpstr>
      <vt:lpstr>ECO*PULSETM  Standard on Armstrong automation</vt:lpstr>
      <vt:lpstr>ECO*PULSETM  - Summary of Features</vt:lpstr>
      <vt:lpstr>ECO*PULSETM   Email notice</vt:lpstr>
      <vt:lpstr>ECO*PULSETM  Email notice</vt:lpstr>
      <vt:lpstr>ECO*PULSETM - Notifications</vt:lpstr>
      <vt:lpstr>ECO*PULSETM - Notifications</vt:lpstr>
      <vt:lpstr>ECO*PULSETM  Web based interface</vt:lpstr>
      <vt:lpstr>ECO*PULSETM – Sample Economics  </vt:lpstr>
      <vt:lpstr>ECO*PULSETM – Savings Uncovered</vt:lpstr>
      <vt:lpstr>ECO*PULSETM  Standard on Armstrong plant automation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Services</dc:title>
  <dc:creator>Gallagher, Mark [SAA]</dc:creator>
  <cp:lastModifiedBy>Piotrowski, Michael [SAA]</cp:lastModifiedBy>
  <cp:revision>15</cp:revision>
  <cp:lastPrinted>2014-03-20T17:03:45Z</cp:lastPrinted>
  <dcterms:created xsi:type="dcterms:W3CDTF">2014-03-20T15:51:32Z</dcterms:created>
  <dcterms:modified xsi:type="dcterms:W3CDTF">2015-04-15T13:45:20Z</dcterms:modified>
</cp:coreProperties>
</file>